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9" r:id="rId2"/>
    <p:sldId id="366" r:id="rId3"/>
    <p:sldId id="336" r:id="rId4"/>
    <p:sldId id="356" r:id="rId5"/>
    <p:sldId id="335" r:id="rId6"/>
    <p:sldId id="353" r:id="rId7"/>
    <p:sldId id="355" r:id="rId8"/>
    <p:sldId id="358" r:id="rId9"/>
    <p:sldId id="379" r:id="rId10"/>
    <p:sldId id="360" r:id="rId11"/>
    <p:sldId id="354" r:id="rId12"/>
    <p:sldId id="357" r:id="rId13"/>
    <p:sldId id="361" r:id="rId14"/>
    <p:sldId id="362" r:id="rId15"/>
    <p:sldId id="367" r:id="rId16"/>
    <p:sldId id="329" r:id="rId17"/>
    <p:sldId id="333" r:id="rId18"/>
    <p:sldId id="323" r:id="rId19"/>
    <p:sldId id="325" r:id="rId20"/>
    <p:sldId id="334" r:id="rId21"/>
    <p:sldId id="327" r:id="rId22"/>
    <p:sldId id="330" r:id="rId23"/>
    <p:sldId id="328" r:id="rId24"/>
    <p:sldId id="331" r:id="rId25"/>
    <p:sldId id="350" r:id="rId26"/>
    <p:sldId id="363" r:id="rId27"/>
    <p:sldId id="364" r:id="rId28"/>
    <p:sldId id="369" r:id="rId29"/>
    <p:sldId id="378" r:id="rId30"/>
    <p:sldId id="370" r:id="rId31"/>
    <p:sldId id="368" r:id="rId32"/>
    <p:sldId id="371" r:id="rId33"/>
    <p:sldId id="319" r:id="rId34"/>
    <p:sldId id="344" r:id="rId35"/>
    <p:sldId id="372" r:id="rId36"/>
    <p:sldId id="373" r:id="rId37"/>
    <p:sldId id="365" r:id="rId38"/>
    <p:sldId id="375" r:id="rId39"/>
    <p:sldId id="376" r:id="rId40"/>
    <p:sldId id="377" r:id="rId41"/>
    <p:sldId id="374" r:id="rId42"/>
    <p:sldId id="347" r:id="rId43"/>
    <p:sldId id="321" r:id="rId44"/>
    <p:sldId id="320" r:id="rId4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3" autoAdjust="0"/>
    <p:restoredTop sz="82353" autoAdjust="0"/>
  </p:normalViewPr>
  <p:slideViewPr>
    <p:cSldViewPr snapToGrid="0">
      <p:cViewPr varScale="1">
        <p:scale>
          <a:sx n="96" d="100"/>
          <a:sy n="96" d="100"/>
        </p:scale>
        <p:origin x="1362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8E4F-8904-49F0-A966-ED8BC304F0DA}" type="datetimeFigureOut">
              <a:rPr kumimoji="1" lang="ja-JP" altLang="en-US" smtClean="0"/>
              <a:t>2017/5/6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実装</a:t>
            </a:r>
            <a:r>
              <a:rPr kumimoji="1" lang="en-US" altLang="ja-JP" dirty="0" err="1" smtClean="0"/>
              <a:t>todo</a:t>
            </a: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Nonlinearfilters.py</a:t>
            </a:r>
          </a:p>
          <a:p>
            <a:r>
              <a:rPr kumimoji="1" lang="en-US" altLang="ja-JP" dirty="0" err="1" smtClean="0"/>
              <a:t>frequencyfiltering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 smtClean="0"/>
                  <a:t>は基本周波数、</a:t>
                </a:r>
                <a:endParaRPr kumimoji="1" lang="en-US" altLang="ja-JP" i="1" dirty="0" smtClean="0"/>
              </a:p>
              <a:p>
                <a:endParaRPr kumimoji="1" lang="en-US" altLang="ja-JP" dirty="0" smtClean="0"/>
              </a:p>
              <a:p>
                <a:r>
                  <a:rPr kumimoji="1" lang="ja-JP" altLang="en-US" dirty="0" smtClean="0"/>
                  <a:t>とても天下り的なんだけど、「フーリエ級数展開ができる」ことは納得済みで先に進む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451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つまり関数を周波数の異なる</a:t>
                </a:r>
                <a:r>
                  <a:rPr lang="en-US" altLang="ja-JP" sz="1000" i="1" dirty="0" smtClean="0">
                    <a:latin typeface="Cambria Math" panose="02040503050406030204" pitchFamily="18" charset="0"/>
                  </a:rPr>
                  <a:t>sin </a:t>
                </a:r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と </a:t>
                </a:r>
                <a:r>
                  <a:rPr lang="en-US" altLang="ja-JP" sz="1000" i="1" dirty="0" smtClean="0">
                    <a:latin typeface="Cambria Math" panose="02040503050406030204" pitchFamily="18" charset="0"/>
                  </a:rPr>
                  <a:t>cos</a:t>
                </a:r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の和で表現するよ、ってこと</a:t>
                </a:r>
                <a:endParaRPr lang="pt-BR" altLang="ja-JP" sz="10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pt-BR" altLang="ja-JP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1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1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5188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三角関数の合成を使うと、ある周波数の</a:t>
                </a:r>
                <a:r>
                  <a:rPr lang="en-US" altLang="ja-JP" sz="1000" i="1" dirty="0" smtClean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を位相と振幅を変えて足したとも思える。</a:t>
                </a:r>
                <a:endParaRPr lang="en-US" altLang="ja-JP" sz="1000" i="1" dirty="0" smtClean="0">
                  <a:latin typeface="Cambria Math" panose="02040503050406030204" pitchFamily="18" charset="0"/>
                </a:endParaRPr>
              </a:p>
              <a:p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フーリエ級数展開の定義をこうしても良いんだけど、先の表現のほうが都合がよい、との説明が「これならわかる応用数学教室」ではなされていた。</a:t>
                </a:r>
                <a:endParaRPr lang="en-US" altLang="ja-JP" sz="1000" i="1" dirty="0" smtClean="0">
                  <a:latin typeface="Cambria Math" panose="02040503050406030204" pitchFamily="18" charset="0"/>
                </a:endParaRPr>
              </a:p>
              <a:p>
                <a:endParaRPr lang="en-US" altLang="ja-JP" sz="1000" i="1" dirty="0" smtClean="0">
                  <a:latin typeface="Cambria Math" panose="02040503050406030204" pitchFamily="18" charset="0"/>
                </a:endParaRPr>
              </a:p>
              <a:p>
                <a:endParaRPr lang="en-US" altLang="ja-JP" sz="1000" i="1" dirty="0" smtClean="0">
                  <a:latin typeface="Cambria Math" panose="02040503050406030204" pitchFamily="18" charset="0"/>
                </a:endParaRPr>
              </a:p>
              <a:p>
                <a:endParaRPr lang="pt-BR" altLang="ja-JP" sz="100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548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先と比べてマイナス部分が生まれている．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複素数でない表現では何でマイナス部分の項はいないんだっけ？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604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このかたちをよく見ると，</a:t>
            </a:r>
            <a:endParaRPr kumimoji="1" lang="en-US" altLang="ja-JP" dirty="0" smtClean="0"/>
          </a:p>
          <a:p>
            <a:r>
              <a:rPr kumimoji="1" lang="en-US" altLang="ja-JP" dirty="0" smtClean="0"/>
              <a:t>f(t)</a:t>
            </a:r>
            <a:r>
              <a:rPr kumimoji="1" lang="ja-JP" altLang="en-US" dirty="0" smtClean="0"/>
              <a:t>を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倍すると</a:t>
            </a:r>
            <a:endParaRPr kumimoji="1" lang="en-US" altLang="ja-JP" dirty="0" smtClean="0"/>
          </a:p>
          <a:p>
            <a:r>
              <a:rPr kumimoji="1" lang="en-US" altLang="ja-JP" dirty="0" smtClean="0"/>
              <a:t>F(ω)</a:t>
            </a:r>
            <a:r>
              <a:rPr kumimoji="1" lang="ja-JP" altLang="en-US" dirty="0" smtClean="0"/>
              <a:t>も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倍される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形になっている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f(t)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af</a:t>
            </a:r>
            <a:r>
              <a:rPr kumimoji="1" lang="en-US" altLang="ja-JP" dirty="0" smtClean="0">
                <a:sym typeface="Wingdings" panose="05000000000000000000" pitchFamily="2" charset="2"/>
              </a:rPr>
              <a:t>(t)</a:t>
            </a:r>
          </a:p>
          <a:p>
            <a:r>
              <a:rPr kumimoji="1" lang="ja-JP" altLang="en-US" dirty="0" smtClean="0">
                <a:sym typeface="Wingdings" panose="05000000000000000000" pitchFamily="2" charset="2"/>
              </a:rPr>
              <a:t>とすると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r>
              <a:rPr kumimoji="1" lang="en-US" altLang="ja-JP" dirty="0" smtClean="0"/>
              <a:t>F(ω)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</a:t>
            </a:r>
            <a:r>
              <a:rPr kumimoji="1" lang="en-US" altLang="ja-JP" dirty="0" err="1" smtClean="0"/>
              <a:t>F</a:t>
            </a:r>
            <a:r>
              <a:rPr kumimoji="1" lang="en-US" altLang="ja-JP" dirty="0" smtClean="0"/>
              <a:t>(ω)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逆フーリエ変換のみに　</a:t>
            </a:r>
            <a:r>
              <a:rPr kumimoji="1" lang="en-US" altLang="ja-JP" dirty="0" smtClean="0"/>
              <a:t>½π</a:t>
            </a:r>
            <a:r>
              <a:rPr kumimoji="1" lang="ja-JP" altLang="en-US" dirty="0" smtClean="0"/>
              <a:t>があるのが気持ち悪い人は違う定義を行っている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7258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このかたちをよく見ると，</a:t>
            </a:r>
            <a:endParaRPr kumimoji="1" lang="en-US" altLang="ja-JP" dirty="0" smtClean="0"/>
          </a:p>
          <a:p>
            <a:r>
              <a:rPr kumimoji="1" lang="en-US" altLang="ja-JP" dirty="0" smtClean="0"/>
              <a:t>f(t)</a:t>
            </a:r>
            <a:r>
              <a:rPr kumimoji="1" lang="ja-JP" altLang="en-US" dirty="0" smtClean="0"/>
              <a:t>を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倍すると</a:t>
            </a:r>
            <a:endParaRPr kumimoji="1" lang="en-US" altLang="ja-JP" dirty="0" smtClean="0"/>
          </a:p>
          <a:p>
            <a:r>
              <a:rPr kumimoji="1" lang="en-US" altLang="ja-JP" dirty="0" smtClean="0"/>
              <a:t>F(ω)</a:t>
            </a:r>
            <a:r>
              <a:rPr kumimoji="1" lang="ja-JP" altLang="en-US" dirty="0" smtClean="0"/>
              <a:t>も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倍される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形になっている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f(t)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af</a:t>
            </a:r>
            <a:r>
              <a:rPr kumimoji="1" lang="en-US" altLang="ja-JP" dirty="0" smtClean="0">
                <a:sym typeface="Wingdings" panose="05000000000000000000" pitchFamily="2" charset="2"/>
              </a:rPr>
              <a:t>(t)</a:t>
            </a:r>
          </a:p>
          <a:p>
            <a:r>
              <a:rPr kumimoji="1" lang="ja-JP" altLang="en-US" dirty="0" smtClean="0">
                <a:sym typeface="Wingdings" panose="05000000000000000000" pitchFamily="2" charset="2"/>
              </a:rPr>
              <a:t>とすると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r>
              <a:rPr kumimoji="1" lang="en-US" altLang="ja-JP" dirty="0" smtClean="0"/>
              <a:t>F(ω)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</a:t>
            </a:r>
            <a:r>
              <a:rPr kumimoji="1" lang="en-US" altLang="ja-JP" dirty="0" err="1" smtClean="0"/>
              <a:t>F</a:t>
            </a:r>
            <a:r>
              <a:rPr kumimoji="1" lang="en-US" altLang="ja-JP" dirty="0" smtClean="0"/>
              <a:t>(ω)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逆フーリエ変換のみに　</a:t>
            </a:r>
            <a:r>
              <a:rPr kumimoji="1" lang="en-US" altLang="ja-JP" dirty="0" smtClean="0"/>
              <a:t>½π</a:t>
            </a:r>
            <a:r>
              <a:rPr kumimoji="1" lang="ja-JP" altLang="en-US" smtClean="0"/>
              <a:t>があるのが気持ち悪い人は違う定義を行っている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9640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  <m:r>
                          <a:rPr lang="en-US" altLang="ja-JP" sz="12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200" i="1">
                            <a:latin typeface="Cambria Math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2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200" i="1">
                            <a:latin typeface="Cambria Math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5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05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2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2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2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2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2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16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  <m:r>
                          <a:rPr lang="en-US" altLang="ja-JP" sz="12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200" i="1">
                            <a:latin typeface="Cambria Math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2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200" i="1">
                            <a:latin typeface="Cambria Math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5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05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2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2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2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2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2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200" i="1" smtClean="0">
                        <a:latin typeface="Cambria Math"/>
                      </a:rPr>
                      <m:t>2</m:t>
                    </m:r>
                    <m:r>
                      <a:rPr lang="en-US" altLang="ja-JP" sz="1200" i="1" smtClean="0">
                        <a:latin typeface="Cambria Math"/>
                      </a:rPr>
                      <m:t>𝜋</m:t>
                    </m:r>
                    <m:r>
                      <a:rPr lang="en-US" altLang="ja-JP" sz="1200" i="1" smtClean="0">
                        <a:latin typeface="Cambria Math"/>
                      </a:rPr>
                      <m:t>𝑙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kumimoji="1" lang="en-US" altLang="ja-JP" sz="1200" dirty="0" smtClean="0"/>
                  <a:t> </a:t>
                </a:r>
              </a:p>
              <a:p>
                <a:r>
                  <a:rPr kumimoji="1" lang="ja-JP" altLang="en-US" sz="1200" dirty="0" smtClean="0"/>
                  <a:t>位相について↑の変形が成り立つので、</a:t>
                </a:r>
                <a:r>
                  <a:rPr kumimoji="1" lang="en-US" altLang="ja-JP" sz="1200" dirty="0" smtClean="0"/>
                  <a:t>k=1</a:t>
                </a:r>
                <a:r>
                  <a:rPr kumimoji="1" lang="ja-JP" altLang="en-US" sz="1200" dirty="0" smtClean="0"/>
                  <a:t>と</a:t>
                </a:r>
                <a:r>
                  <a:rPr kumimoji="1" lang="en-US" altLang="ja-JP" sz="1200" dirty="0" smtClean="0"/>
                  <a:t>k=N-1</a:t>
                </a:r>
                <a:r>
                  <a:rPr kumimoji="1" lang="ja-JP" altLang="en-US" sz="1200" dirty="0" smtClean="0"/>
                  <a:t>は位相が逆転しているだけ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200" i="1" smtClean="0">
                        <a:latin typeface="Cambria Math"/>
                      </a:rPr>
                      <m:t>2</m:t>
                    </m:r>
                    <m:r>
                      <a:rPr lang="en-US" altLang="ja-JP" sz="1200" i="1" smtClean="0">
                        <a:latin typeface="Cambria Math"/>
                      </a:rPr>
                      <m:t>𝜋</m:t>
                    </m:r>
                    <m:r>
                      <a:rPr lang="en-US" altLang="ja-JP" sz="1200" i="1" smtClean="0">
                        <a:latin typeface="Cambria Math"/>
                      </a:rPr>
                      <m:t>𝑙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1200" dirty="0" smtClean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N=5, 0, 1~4, 2~3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N=6, 0, 1~5, 2~4, 3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 </a:t>
                </a: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</a:t>
                </a:r>
                <a:r>
                  <a:rPr kumimoji="1" lang="ja-JP" altLang="en-US" sz="1200" dirty="0" smtClean="0"/>
                  <a:t>表す</a:t>
                </a:r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 (𝑁−1)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ja-JP" sz="1200" i="0" smtClean="0">
                    <a:latin typeface="Cambria Math"/>
                  </a:rPr>
                  <a:t>2𝜋𝑙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kumimoji="1" lang="en-US" altLang="ja-JP" sz="1200" dirty="0" smtClean="0"/>
                  <a:t> </a:t>
                </a:r>
              </a:p>
              <a:p>
                <a:r>
                  <a:rPr kumimoji="1" lang="ja-JP" altLang="en-US" sz="1200" dirty="0" smtClean="0"/>
                  <a:t>位相について↑の変形が成り立つので、</a:t>
                </a:r>
                <a:r>
                  <a:rPr kumimoji="1" lang="en-US" altLang="ja-JP" sz="1200" dirty="0" smtClean="0"/>
                  <a:t>k=1</a:t>
                </a:r>
                <a:r>
                  <a:rPr kumimoji="1" lang="ja-JP" altLang="en-US" sz="1200" dirty="0" smtClean="0"/>
                  <a:t>と</a:t>
                </a:r>
                <a:r>
                  <a:rPr kumimoji="1" lang="en-US" altLang="ja-JP" sz="1200" dirty="0" smtClean="0"/>
                  <a:t>k=N-1</a:t>
                </a:r>
                <a:r>
                  <a:rPr kumimoji="1" lang="ja-JP" altLang="en-US" sz="1200" dirty="0" smtClean="0"/>
                  <a:t>は位相が逆転しているだけ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 (𝑁−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b="0" i="0">
                    <a:latin typeface="Cambria Math" panose="02040503050406030204" pitchFamily="18" charset="0"/>
                  </a:rPr>
                  <a:t>)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ja-JP" sz="1200" i="0" smtClean="0">
                    <a:latin typeface="Cambria Math"/>
                  </a:rPr>
                  <a:t>2𝜋𝑙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 𝑘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 𝑘</a:t>
                </a:r>
                <a:r>
                  <a:rPr kumimoji="1" lang="en-US" altLang="ja-JP" sz="1200" dirty="0" smtClean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N=5, 0, 1~4, 2~3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N=6, 0, 1~5, 2~4, 3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 </a:t>
                </a:r>
                <a:endParaRPr kumimoji="1" lang="en-US" altLang="ja-JP" sz="1200" dirty="0" smtClean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866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K=16</a:t>
            </a:r>
            <a:r>
              <a:rPr kumimoji="1" lang="ja-JP" altLang="en-US" sz="1200" dirty="0" smtClean="0"/>
              <a:t>だと位相は、 </a:t>
            </a:r>
            <a:r>
              <a:rPr kumimoji="1" lang="en-US" altLang="ja-JP" sz="1200" dirty="0" smtClean="0"/>
              <a:t>2πy16/32 = πy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Sin(πx) </a:t>
            </a:r>
            <a:r>
              <a:rPr kumimoji="1" lang="ja-JP" altLang="en-US" sz="1200" dirty="0" smtClean="0"/>
              <a:t>は、</a:t>
            </a:r>
            <a:r>
              <a:rPr kumimoji="1" lang="en-US" altLang="ja-JP" sz="1200" dirty="0" smtClean="0"/>
              <a:t>x</a:t>
            </a:r>
            <a:r>
              <a:rPr kumimoji="1" lang="ja-JP" altLang="en-US" sz="1200" dirty="0" smtClean="0"/>
              <a:t>が</a:t>
            </a:r>
            <a:r>
              <a:rPr kumimoji="1" lang="en-US" altLang="ja-JP" sz="1200" dirty="0" smtClean="0"/>
              <a:t>0,1,2,3,4,5…31</a:t>
            </a:r>
            <a:r>
              <a:rPr kumimoji="1" lang="ja-JP" altLang="en-US" sz="1200" dirty="0" smtClean="0"/>
              <a:t>と動くとき、</a:t>
            </a:r>
            <a:r>
              <a:rPr kumimoji="1" lang="en-US" altLang="ja-JP" sz="1200" dirty="0" smtClean="0"/>
              <a:t>16</a:t>
            </a:r>
            <a:r>
              <a:rPr kumimoji="1" lang="ja-JP" altLang="en-US" sz="1200" dirty="0" smtClean="0"/>
              <a:t>回回転する、</a:t>
            </a: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dirty="0" smtClean="0"/>
              <a:t>ただ、毎回 </a:t>
            </a:r>
            <a:r>
              <a:rPr kumimoji="1" lang="en-US" altLang="ja-JP" sz="1200" dirty="0" smtClean="0"/>
              <a:t>sin xπ = 0</a:t>
            </a:r>
            <a:r>
              <a:rPr kumimoji="1" lang="ja-JP" altLang="en-US" sz="1200" dirty="0" smtClean="0"/>
              <a:t>になるので波がちょうど見えなくなる</a:t>
            </a: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dirty="0" smtClean="0"/>
              <a:t>でも</a:t>
            </a:r>
            <a:r>
              <a:rPr kumimoji="1" lang="en-US" altLang="ja-JP" sz="1200" dirty="0" smtClean="0"/>
              <a:t>y = 1</a:t>
            </a:r>
            <a:r>
              <a:rPr kumimoji="1" lang="ja-JP" altLang="en-US" sz="1200" dirty="0" smtClean="0"/>
              <a:t>などと</a:t>
            </a:r>
            <a:r>
              <a:rPr kumimoji="1" lang="en-US" altLang="ja-JP" sz="1200" dirty="0" smtClean="0"/>
              <a:t>y</a:t>
            </a:r>
            <a:r>
              <a:rPr kumimoji="1" lang="ja-JP" altLang="en-US" sz="1200" dirty="0" smtClean="0"/>
              <a:t>方向に少しでも波ができるとこの高周波が見える．</a:t>
            </a: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68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 smtClean="0"/>
              <a:t>変換結果は周期を持つ数列なのでこのような移動ができる</a:t>
            </a:r>
            <a:endParaRPr lang="en-US" altLang="ja-JP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105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入力はりんごをナイフで切った音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出力は </a:t>
            </a:r>
            <a:r>
              <a:rPr kumimoji="1" lang="en-US" altLang="ja-JP" dirty="0" smtClean="0"/>
              <a:t>log10(|</a:t>
            </a:r>
            <a:r>
              <a:rPr kumimoji="1" lang="en-US" altLang="ja-JP" dirty="0" err="1" smtClean="0"/>
              <a:t>Fk</a:t>
            </a:r>
            <a:r>
              <a:rPr kumimoji="1" lang="en-US" altLang="ja-JP" dirty="0" smtClean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324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log(</a:t>
            </a:r>
            <a:r>
              <a:rPr kumimoji="1" lang="ja-JP" altLang="en-US" dirty="0" smtClean="0"/>
              <a:t>パワースペクトル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の図なので原点が縦軸原点はー∞。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分かりやすさ優先でそのまま利用する？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37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入力はりんごをナイフで切った音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出力は </a:t>
            </a:r>
            <a:r>
              <a:rPr kumimoji="1" lang="en-US" altLang="ja-JP" dirty="0" smtClean="0"/>
              <a:t>log10(|</a:t>
            </a:r>
            <a:r>
              <a:rPr kumimoji="1" lang="en-US" altLang="ja-JP" dirty="0" err="1" smtClean="0"/>
              <a:t>Fk</a:t>
            </a:r>
            <a:r>
              <a:rPr kumimoji="1" lang="en-US" altLang="ja-JP" dirty="0" smtClean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16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AudioRecorderV2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fire</a:t>
            </a:r>
            <a:r>
              <a:rPr kumimoji="1" lang="en-US" altLang="ja-JP" baseline="0" dirty="0" err="1" smtClean="0"/>
              <a:t>fox</a:t>
            </a:r>
            <a:r>
              <a:rPr kumimoji="1" lang="ja-JP" altLang="en-US" baseline="0" dirty="0" smtClean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74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79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ja-JP" altLang="en-US" sz="1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</m:e>
                    </m:func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200" i="1">
                                <a:latin typeface="Cambria Math"/>
                              </a:rPr>
                              <m:t>𝑥𝑢</m:t>
                            </m:r>
                          </m:num>
                          <m:den>
                            <m:r>
                              <a:rPr lang="en-US" altLang="ja-JP" sz="1200" i="1">
                                <a:latin typeface="Cambria Math"/>
                              </a:rPr>
                              <m:t>𝑊</m:t>
                            </m:r>
                          </m:den>
                        </m:f>
                        <m:r>
                          <a:rPr lang="en-US" altLang="ja-JP" sz="12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200" i="1">
                                <a:latin typeface="Cambria Math"/>
                              </a:rPr>
                              <m:t>𝑦𝑣</m:t>
                            </m:r>
                          </m:num>
                          <m:den>
                            <m:r>
                              <a:rPr lang="en-US" altLang="ja-JP" sz="1200" i="1">
                                <a:latin typeface="Cambria Math"/>
                              </a:rPr>
                              <m:t>𝐻</m:t>
                            </m:r>
                          </m:den>
                        </m:f>
                      </m:e>
                    </m:d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　</m:t>
                    </m:r>
                  </m:oMath>
                </a14:m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200" b="0" i="0" smtClean="0">
                    <a:latin typeface="Cambria Math" panose="02040503050406030204" pitchFamily="18" charset="0"/>
                  </a:rPr>
                  <a:t>⁡</a:t>
                </a:r>
                <a:r>
                  <a:rPr lang="en-US" altLang="ja-JP" sz="1200" i="0">
                    <a:latin typeface="Cambria Math"/>
                  </a:rPr>
                  <a:t>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𝑥𝑢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𝑊+𝑦𝑣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𝐻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i="0" smtClean="0">
                    <a:latin typeface="Cambria Math" panose="02040503050406030204" pitchFamily="18" charset="0"/>
                  </a:rPr>
                  <a:t>　</a:t>
                </a:r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42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log(</a:t>
            </a:r>
            <a:r>
              <a:rPr kumimoji="1" lang="ja-JP" altLang="en-US" dirty="0" smtClean="0"/>
              <a:t>パワースペクトル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の図なので原点が縦軸原点はー∞。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分かりやすさ優先でそのまま利用する？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997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AudioRecorderV2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fire</a:t>
            </a:r>
            <a:r>
              <a:rPr kumimoji="1" lang="en-US" altLang="ja-JP" baseline="0" dirty="0" err="1" smtClean="0"/>
              <a:t>fox</a:t>
            </a:r>
            <a:r>
              <a:rPr kumimoji="1" lang="ja-JP" altLang="en-US" baseline="0" dirty="0" smtClean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5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^2 = 1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= sin k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 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 k)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𝑎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sin⁡𝜃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+𝑏 cos⁡𝜃  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^2 = 1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= sin k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 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 k)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3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2017/5/6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2017/5/6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3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420.png"/><Relationship Id="rId3" Type="http://schemas.openxmlformats.org/officeDocument/2006/relationships/image" Target="../media/image312.png"/><Relationship Id="rId7" Type="http://schemas.openxmlformats.org/officeDocument/2006/relationships/image" Target="../media/image361.png"/><Relationship Id="rId12" Type="http://schemas.openxmlformats.org/officeDocument/2006/relationships/image" Target="../media/image4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4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3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4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image" Target="../media/image341.png"/><Relationship Id="rId4" Type="http://schemas.openxmlformats.org/officeDocument/2006/relationships/image" Target="../media/image3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58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30.png"/><Relationship Id="rId4" Type="http://schemas.openxmlformats.org/officeDocument/2006/relationships/image" Target="../media/image5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58.png"/><Relationship Id="rId10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20.png"/><Relationship Id="rId7" Type="http://schemas.openxmlformats.org/officeDocument/2006/relationships/image" Target="../media/image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.png"/><Relationship Id="rId4" Type="http://schemas.openxmlformats.org/officeDocument/2006/relationships/image" Target="../media/image11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6.png"/><Relationship Id="rId18" Type="http://schemas.openxmlformats.org/officeDocument/2006/relationships/image" Target="../media/image78.png"/><Relationship Id="rId26" Type="http://schemas.openxmlformats.org/officeDocument/2006/relationships/image" Target="../media/image21.png"/><Relationship Id="rId39" Type="http://schemas.openxmlformats.org/officeDocument/2006/relationships/image" Target="../media/image94.png"/><Relationship Id="rId3" Type="http://schemas.openxmlformats.org/officeDocument/2006/relationships/image" Target="../media/image10.png"/><Relationship Id="rId21" Type="http://schemas.openxmlformats.org/officeDocument/2006/relationships/image" Target="../media/image18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47" Type="http://schemas.openxmlformats.org/officeDocument/2006/relationships/image" Target="../media/image102.png"/><Relationship Id="rId7" Type="http://schemas.openxmlformats.org/officeDocument/2006/relationships/image" Target="../media/image73.png"/><Relationship Id="rId12" Type="http://schemas.openxmlformats.org/officeDocument/2006/relationships/image" Target="../media/image75.png"/><Relationship Id="rId17" Type="http://schemas.openxmlformats.org/officeDocument/2006/relationships/image" Target="../media/image77.png"/><Relationship Id="rId25" Type="http://schemas.openxmlformats.org/officeDocument/2006/relationships/image" Target="../media/image82.png"/><Relationship Id="rId33" Type="http://schemas.openxmlformats.org/officeDocument/2006/relationships/image" Target="../media/image88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7.png"/><Relationship Id="rId20" Type="http://schemas.openxmlformats.org/officeDocument/2006/relationships/image" Target="../media/image15.png"/><Relationship Id="rId29" Type="http://schemas.openxmlformats.org/officeDocument/2006/relationships/image" Target="../media/image84.pn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13.png"/><Relationship Id="rId24" Type="http://schemas.openxmlformats.org/officeDocument/2006/relationships/image" Target="../media/image81.png"/><Relationship Id="rId32" Type="http://schemas.openxmlformats.org/officeDocument/2006/relationships/image" Target="../media/image87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71.png"/><Relationship Id="rId15" Type="http://schemas.openxmlformats.org/officeDocument/2006/relationships/image" Target="../media/image16.png"/><Relationship Id="rId23" Type="http://schemas.openxmlformats.org/officeDocument/2006/relationships/image" Target="../media/image80.png"/><Relationship Id="rId28" Type="http://schemas.openxmlformats.org/officeDocument/2006/relationships/image" Target="../media/image83.png"/><Relationship Id="rId36" Type="http://schemas.openxmlformats.org/officeDocument/2006/relationships/image" Target="../media/image91.png"/><Relationship Id="rId10" Type="http://schemas.openxmlformats.org/officeDocument/2006/relationships/image" Target="../media/image12.png"/><Relationship Id="rId19" Type="http://schemas.openxmlformats.org/officeDocument/2006/relationships/image" Target="../media/image79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4" Type="http://schemas.openxmlformats.org/officeDocument/2006/relationships/image" Target="../media/image70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9.png"/><Relationship Id="rId27" Type="http://schemas.openxmlformats.org/officeDocument/2006/relationships/image" Target="../media/image20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48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 smtClean="0"/>
              <a:t>周波数フィルタリング（音）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入力信号（音）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周波数係数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成分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を完全にゼロに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761305" y="295271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912801" y="119938"/>
            <a:ext cx="2142638" cy="46166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FourieSound.py</a:t>
            </a:r>
            <a:endParaRPr lang="ja-JP" altLang="en-US" sz="2400" dirty="0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283483"/>
            <a:ext cx="11473211" cy="733270"/>
          </a:xfrm>
        </p:spPr>
        <p:txBody>
          <a:bodyPr/>
          <a:lstStyle/>
          <a:p>
            <a:r>
              <a:rPr lang="ja-JP" altLang="en-US" dirty="0"/>
              <a:t>周波数フィルタリング（音）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18789" y="1340837"/>
            <a:ext cx="772519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イコライザ</a:t>
            </a: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周波数ごとにボリュームを調整する音質調整器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音源をフーリエ変換し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周波数ごとにフィルタを掛け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3.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9" y="3666276"/>
            <a:ext cx="5334518" cy="280023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303768" y="6488668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 smtClean="0"/>
              <a:t>Itunes</a:t>
            </a:r>
            <a:r>
              <a:rPr lang="ja-JP" altLang="en-US" dirty="0" smtClean="0"/>
              <a:t>のイコライザ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3874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165" y="112503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35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994418" y="184341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5400000">
            <a:off x="16685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539410" y="345044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3607917" y="5503034"/>
            <a:ext cx="438624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5560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08" y="1226415"/>
            <a:ext cx="1676444" cy="167644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46" y="4054740"/>
            <a:ext cx="1317964" cy="1317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79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6034338" y="4033470"/>
            <a:ext cx="1321197" cy="132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8448282" y="4835047"/>
            <a:ext cx="1665962" cy="1667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522584" y="4388776"/>
            <a:ext cx="5966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/>
          </a:p>
        </p:txBody>
      </p:sp>
      <p:sp>
        <p:nvSpPr>
          <p:cNvPr id="26" name="右矢印 25"/>
          <p:cNvSpPr/>
          <p:nvPr/>
        </p:nvSpPr>
        <p:spPr>
          <a:xfrm rot="16200000">
            <a:off x="8483294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5400000">
            <a:off x="8790424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9961971" y="6179235"/>
            <a:ext cx="2230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説明のため</a:t>
            </a:r>
            <a:r>
              <a:rPr lang="en-US" altLang="ja-JP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Lowpass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半径を大きく可視化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本当はもっと小さい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140946" y="36428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22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1024421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8835453" y="17051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95327" y="1372007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9" y="1420456"/>
            <a:ext cx="1676444" cy="167644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1014544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2828348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4642153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843" y="6027057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3693886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03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正方形/長方形 36"/>
          <p:cNvSpPr/>
          <p:nvPr/>
        </p:nvSpPr>
        <p:spPr>
          <a:xfrm>
            <a:off x="3271955" y="3200807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3167086" y="504230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188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右矢印 43"/>
          <p:cNvSpPr/>
          <p:nvPr/>
        </p:nvSpPr>
        <p:spPr>
          <a:xfrm>
            <a:off x="8835453" y="3432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/>
          <p:cNvSpPr/>
          <p:nvPr/>
        </p:nvSpPr>
        <p:spPr>
          <a:xfrm>
            <a:off x="8835453" y="5210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2289" y="30900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4051" y="53943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054976" y="6337780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10091435" y="633778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6794710" y="6337780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ja-JP" altLang="en-US" sz="1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670028" y="4741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8670028" y="29124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8670028" y="1185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574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56055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まとめ：音・画像のフーリエ変換の概要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08823"/>
            <a:ext cx="11473211" cy="1756892"/>
          </a:xfrm>
        </p:spPr>
        <p:txBody>
          <a:bodyPr/>
          <a:lstStyle/>
          <a:p>
            <a:r>
              <a:rPr kumimoji="1" lang="ja-JP" altLang="en-US" dirty="0" smtClean="0"/>
              <a:t>フーリエ変換は，横軸時間の関数を横軸周波数の関数に変換する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逆フーリエ変換も</a:t>
            </a:r>
            <a:r>
              <a:rPr lang="ja-JP" altLang="en-US" dirty="0"/>
              <a:t>定義</a:t>
            </a:r>
            <a:r>
              <a:rPr lang="ja-JP" altLang="en-US" dirty="0" smtClean="0"/>
              <a:t>される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次元フーリエ変換は画像へ適用できる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周波数空間でフィルタ処理すると，周波数に特化した信号処理が可能</a:t>
            </a:r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44" y="3651552"/>
            <a:ext cx="4664098" cy="3002177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3" y="3605479"/>
            <a:ext cx="4455886" cy="32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フーリエ変換の概要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 smtClean="0">
                <a:solidFill>
                  <a:srgbClr val="FF0000"/>
                </a:solidFill>
              </a:rPr>
              <a:t>フーリエ級数展開とフーリエ変換</a:t>
            </a:r>
            <a:endParaRPr lang="en-US" altLang="ja-JP" b="1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/>
              <a:t>離散フーリエ変換とその性質</a:t>
            </a:r>
            <a:endParaRPr kumimoji="1" lang="en-US" altLang="ja-JP" dirty="0" smtClean="0"/>
          </a:p>
          <a:p>
            <a:r>
              <a:rPr lang="ja-JP" altLang="en-US" dirty="0" smtClean="0"/>
              <a:t>周波数フィルタ</a:t>
            </a:r>
            <a:r>
              <a:rPr lang="ja-JP" altLang="en-US" dirty="0"/>
              <a:t>リング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825574" y="5574556"/>
            <a:ext cx="92128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本講義では，フーリエ変換の意味的な理解と画像処理応用に重点を置きます．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証明と導出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は（少しだけしか）扱いません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．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詳しく知りたい人は「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金谷先生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なら分かる応用数学教室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」を強くお勧めします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．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50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オイラーの式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000" dirty="0" smtClean="0"/>
                  <a:t> </a:t>
                </a:r>
                <a:r>
                  <a:rPr lang="ja-JP" altLang="en-US" sz="2000" dirty="0"/>
                  <a:t>は</a:t>
                </a:r>
                <a:r>
                  <a:rPr lang="ja-JP" altLang="en-US" sz="2000" dirty="0" smtClean="0"/>
                  <a:t>ガウス平面における単位円に乗る</a:t>
                </a:r>
                <a:endParaRPr lang="en-US" altLang="ja-JP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ja-JP" altLang="en-US" sz="20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  <a:blipFill rotWithShape="0">
                <a:blip r:embed="rId2"/>
                <a:stretch>
                  <a:fillRect t="-8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1230181" y="1982541"/>
            <a:ext cx="3447896" cy="3285641"/>
            <a:chOff x="1255363" y="2944678"/>
            <a:chExt cx="2634712" cy="2510725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255363" y="4200040"/>
              <a:ext cx="2634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572719" y="2944678"/>
              <a:ext cx="0" cy="25107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円/楕円 11"/>
          <p:cNvSpPr/>
          <p:nvPr/>
        </p:nvSpPr>
        <p:spPr>
          <a:xfrm>
            <a:off x="1753011" y="2424243"/>
            <a:ext cx="2402237" cy="2402237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2946187" y="2487312"/>
            <a:ext cx="393700" cy="1130300"/>
          </a:xfrm>
          <a:prstGeom prst="line">
            <a:avLst/>
          </a:prstGeom>
          <a:ln w="317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3159167" y="3229746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67" y="3229746"/>
                <a:ext cx="37414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54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57199" y="6453722"/>
                <a:ext cx="8530684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こ</m:t>
                    </m:r>
                  </m:oMath>
                </a14:m>
                <a:r>
                  <a:rPr lang="ja-JP" altLang="en-US" sz="2000" dirty="0" err="1" smtClean="0"/>
                  <a:t>れは</a:t>
                </a:r>
                <a:r>
                  <a:rPr lang="ja-JP" altLang="en-US" sz="2000" dirty="0" smtClean="0"/>
                  <a:t>もうこういう表記法だと思って覚えてください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6453722"/>
                <a:ext cx="8530684" cy="526941"/>
              </a:xfrm>
              <a:prstGeom prst="rect">
                <a:avLst/>
              </a:prstGeom>
              <a:blipFill rotWithShape="0">
                <a:blip r:embed="rId5"/>
                <a:stretch>
                  <a:fillRect l="-71" t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3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631310" y="262931"/>
                <a:ext cx="5116914" cy="642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三角関数を合成せよ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複素数の積を求めよ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) ∗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ja-JP" altLang="en-US" sz="20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000" i="1" dirty="0" smtClean="0">
                    <a:latin typeface="Cambria Math" panose="02040503050406030204" pitchFamily="18" charset="0"/>
                  </a:rPr>
                  <a:t>　</a:t>
                </a:r>
                <a:endParaRPr lang="en-US" altLang="ja-JP" sz="200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ja-JP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以下の関係を証明せよ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</a:rPr>
                  <a:t>　</a:t>
                </a:r>
                <a:endParaRPr lang="en-US" altLang="ja-JP" sz="2000" dirty="0">
                  <a:latin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0" y="262931"/>
                <a:ext cx="5116914" cy="6423938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2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、フーリエ級数で表現できる．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  <a:blipFill rotWithShape="0">
                <a:blip r:embed="rId3"/>
                <a:stretch>
                  <a:fillRect l="-18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blipFill rotWithShape="0">
                <a:blip r:embed="rId4"/>
                <a:stretch>
                  <a:fillRect b="-2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フリーフォーム 21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6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ja-JP" altLang="en-US" sz="2400" dirty="0" smtClean="0"/>
                  <a:t> </a:t>
                </a:r>
                <a:endParaRPr lang="en-US" altLang="ja-JP" sz="2400" i="1" dirty="0" smtClean="0">
                  <a:latin typeface="Cambria Math" panose="02040503050406030204" pitchFamily="18" charset="0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en-US" altLang="ja-JP" sz="2400" dirty="0" smtClean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 smtClean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blipFill rotWithShape="0"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dirty="0" smtClean="0"/>
                  <a:t>基本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周波数</m:t>
                    </m:r>
                  </m:oMath>
                </a14:m>
                <a:endParaRPr lang="en-US" altLang="ja-JP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  <a:blipFill rotWithShape="0">
                <a:blip r:embed="rId7"/>
                <a:stretch>
                  <a:fillRect l="-3636" t="-4592" r="-1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732405" cy="1294935"/>
            <a:chOff x="6110268" y="2907040"/>
            <a:chExt cx="5732405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6807905" y="3277147"/>
              <a:ext cx="4666546" cy="1580925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/>
          <p:cNvGrpSpPr/>
          <p:nvPr/>
        </p:nvGrpSpPr>
        <p:grpSpPr>
          <a:xfrm>
            <a:off x="7019701" y="2842736"/>
            <a:ext cx="4693181" cy="904160"/>
            <a:chOff x="6724732" y="3024240"/>
            <a:chExt cx="4693181" cy="1037932"/>
          </a:xfrm>
        </p:grpSpPr>
        <p:sp>
          <p:nvSpPr>
            <p:cNvPr id="22" name="フリーフォーム 21"/>
            <p:cNvSpPr/>
            <p:nvPr/>
          </p:nvSpPr>
          <p:spPr>
            <a:xfrm>
              <a:off x="6724732" y="355129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フリーフォーム 22"/>
            <p:cNvSpPr/>
            <p:nvPr/>
          </p:nvSpPr>
          <p:spPr>
            <a:xfrm rot="10800000">
              <a:off x="9080582" y="302424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  <a:blipFill rotWithShape="0">
                <a:blip r:embed="rId8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  <a:blipFill rotWithShape="0">
                <a:blip r:embed="rId9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  <a:blipFill rotWithShape="0">
                <a:blip r:embed="rId10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  <a:blipFill rotWithShape="0">
                <a:blip r:embed="rId11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グループ化 48"/>
          <p:cNvGrpSpPr/>
          <p:nvPr/>
        </p:nvGrpSpPr>
        <p:grpSpPr>
          <a:xfrm>
            <a:off x="7033823" y="4111814"/>
            <a:ext cx="4684645" cy="904160"/>
            <a:chOff x="6738854" y="4481081"/>
            <a:chExt cx="4684645" cy="1037932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35" name="フリーフォーム 34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フリーフォーム 35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0" name="フリーフォーム 3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フリーフォーム 43"/>
            <p:cNvSpPr/>
            <p:nvPr/>
          </p:nvSpPr>
          <p:spPr>
            <a:xfrm rot="10800000">
              <a:off x="6738854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8" name="グループ化 47"/>
          <p:cNvGrpSpPr/>
          <p:nvPr/>
        </p:nvGrpSpPr>
        <p:grpSpPr>
          <a:xfrm rot="10800000">
            <a:off x="7029318" y="4111814"/>
            <a:ext cx="4680411" cy="891970"/>
            <a:chOff x="6734349" y="4481081"/>
            <a:chExt cx="4680411" cy="1023939"/>
          </a:xfrm>
        </p:grpSpPr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/>
              <p:cNvSpPr/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7" name="正方形/長方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/>
          <p:cNvGrpSpPr/>
          <p:nvPr/>
        </p:nvGrpSpPr>
        <p:grpSpPr>
          <a:xfrm>
            <a:off x="8597445" y="5476157"/>
            <a:ext cx="3121023" cy="904160"/>
            <a:chOff x="6724512" y="4481081"/>
            <a:chExt cx="4698987" cy="1037932"/>
          </a:xfrm>
        </p:grpSpPr>
        <p:grpSp>
          <p:nvGrpSpPr>
            <p:cNvPr id="59" name="グループ化 58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62" name="フリーフォーム 61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" name="フリーフォーム 62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0" name="フリーフォーム 5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" name="フリーフォーム 60"/>
            <p:cNvSpPr/>
            <p:nvPr/>
          </p:nvSpPr>
          <p:spPr>
            <a:xfrm rot="10800000">
              <a:off x="6724512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4" name="グループ化 63"/>
          <p:cNvGrpSpPr/>
          <p:nvPr/>
        </p:nvGrpSpPr>
        <p:grpSpPr>
          <a:xfrm rot="10800000">
            <a:off x="7814178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7" name="グループ化 66"/>
          <p:cNvGrpSpPr/>
          <p:nvPr/>
        </p:nvGrpSpPr>
        <p:grpSpPr>
          <a:xfrm>
            <a:off x="7031165" y="5476157"/>
            <a:ext cx="1562194" cy="904160"/>
            <a:chOff x="9057130" y="4481081"/>
            <a:chExt cx="2352027" cy="1037932"/>
          </a:xfrm>
        </p:grpSpPr>
        <p:sp>
          <p:nvSpPr>
            <p:cNvPr id="72" name="フリーフォーム 71"/>
            <p:cNvSpPr/>
            <p:nvPr/>
          </p:nvSpPr>
          <p:spPr>
            <a:xfrm rot="10800000">
              <a:off x="9057130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10238451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7043614" y="5476159"/>
            <a:ext cx="4654730" cy="891969"/>
            <a:chOff x="920277" y="4481081"/>
            <a:chExt cx="6998631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2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フーリエ変換の概要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dirty="0" smtClean="0"/>
              <a:t>フーリエ級数展開とフーリエ変換</a:t>
            </a:r>
            <a:endParaRPr lang="en-US" altLang="ja-JP" dirty="0" smtClean="0"/>
          </a:p>
          <a:p>
            <a:r>
              <a:rPr kumimoji="1" lang="ja-JP" altLang="en-US" dirty="0" smtClean="0"/>
              <a:t>離散フーリエ変換とその性質</a:t>
            </a:r>
            <a:endParaRPr kumimoji="1" lang="en-US" altLang="ja-JP" dirty="0" smtClean="0"/>
          </a:p>
          <a:p>
            <a:r>
              <a:rPr lang="ja-JP" altLang="en-US" dirty="0" smtClean="0"/>
              <a:t>周波数フィルタ</a:t>
            </a:r>
            <a:r>
              <a:rPr lang="ja-JP" altLang="en-US" dirty="0"/>
              <a:t>リング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06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unc>
                        <m:funcPr>
                          <m:ctrlPr>
                            <a:rPr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altLang="ja-JP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ja-JP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sz="2400" i="1" dirty="0" smtClean="0">
                  <a:latin typeface="Cambria Math" panose="02040503050406030204" pitchFamily="18" charset="0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 smtClean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blipFill rotWithShape="0"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と </a:t>
                </a:r>
                <a:r>
                  <a:rPr lang="en-US" altLang="ja-JP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の振幅を変えて足す」とも思えるが、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</a:t>
                </a:r>
                <a:r>
                  <a:rPr lang="en-US" altLang="ja-JP" sz="1600" i="1" baseline="-250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en-US" altLang="ja-JP" sz="16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 </a:t>
                </a:r>
                <a:r>
                  <a:rPr lang="en-US" altLang="ja-JP" sz="1600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r>
                  <a:rPr lang="en-US" altLang="ja-JP" sz="1600" i="1" baseline="-250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で振幅と位相ずれを制御する」とも見てもよい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位相がずれても、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における位置は同じなので、周期性は保たれていることに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注意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  <a:blipFill rotWithShape="0">
                <a:blip r:embed="rId7"/>
                <a:stretch>
                  <a:fillRect l="-437" t="-1554" b="-36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860319" cy="1294935"/>
            <a:chOff x="6110268" y="2907040"/>
            <a:chExt cx="5860319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7304041" y="3277147"/>
              <a:ext cx="4666546" cy="1580926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フリーフォーム 67"/>
            <p:cNvSpPr/>
            <p:nvPr/>
          </p:nvSpPr>
          <p:spPr>
            <a:xfrm rot="10800000">
              <a:off x="6145606" y="4065931"/>
              <a:ext cx="1176781" cy="78878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50"/>
                <a:gd name="connsiteY0" fmla="*/ -1 h 2984499"/>
                <a:gd name="connsiteX1" fmla="*/ 920750 w 2749550"/>
                <a:gd name="connsiteY1" fmla="*/ 1492249 h 2984499"/>
                <a:gd name="connsiteX2" fmla="*/ 1809750 w 2749550"/>
                <a:gd name="connsiteY2" fmla="*/ 2984499 h 2984499"/>
                <a:gd name="connsiteX3" fmla="*/ 2749550 w 2749550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50"/>
                <a:gd name="connsiteX1" fmla="*/ 920750 w 920750"/>
                <a:gd name="connsiteY1" fmla="*/ 1492249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50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グループ化 47"/>
          <p:cNvGrpSpPr/>
          <p:nvPr/>
        </p:nvGrpSpPr>
        <p:grpSpPr>
          <a:xfrm rot="10800000">
            <a:off x="6622918" y="4111814"/>
            <a:ext cx="5303978" cy="891970"/>
            <a:chOff x="6110782" y="4481081"/>
            <a:chExt cx="5303978" cy="1023939"/>
          </a:xfrm>
        </p:grpSpPr>
        <p:sp>
          <p:nvSpPr>
            <p:cNvPr id="70" name="フリーフォーム 69"/>
            <p:cNvSpPr/>
            <p:nvPr/>
          </p:nvSpPr>
          <p:spPr>
            <a:xfrm rot="10800000">
              <a:off x="6110782" y="4991965"/>
              <a:ext cx="592279" cy="510881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48"/>
                <a:gd name="connsiteX1" fmla="*/ 920750 w 920750"/>
                <a:gd name="connsiteY1" fmla="*/ 1492249 h 14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48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グループ化 63"/>
          <p:cNvGrpSpPr/>
          <p:nvPr/>
        </p:nvGrpSpPr>
        <p:grpSpPr>
          <a:xfrm rot="10800000">
            <a:off x="8071353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6514013" y="5476159"/>
            <a:ext cx="5441506" cy="891969"/>
            <a:chOff x="920277" y="4481081"/>
            <a:chExt cx="8181590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フリーフォーム 70"/>
            <p:cNvSpPr/>
            <p:nvPr/>
          </p:nvSpPr>
          <p:spPr>
            <a:xfrm rot="10800000">
              <a:off x="7937732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43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2800" dirty="0" smtClean="0"/>
              <a:t>(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複素数表記</a:t>
            </a:r>
            <a:r>
              <a:rPr kumimoji="1" lang="en-US" altLang="ja-JP" sz="28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2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/>
          <p:cNvCxnSpPr/>
          <p:nvPr/>
        </p:nvCxnSpPr>
        <p:spPr>
          <a:xfrm>
            <a:off x="6037697" y="1787717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6763658" y="515024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1418208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8953500" y="294467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735535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168826" y="1812733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26" y="1812733"/>
                <a:ext cx="592085" cy="6090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121826" y="1812733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826" y="1812733"/>
                <a:ext cx="380489" cy="6090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2522483" y="3153103"/>
            <a:ext cx="8705752" cy="1934523"/>
            <a:chOff x="2522483" y="3153103"/>
            <a:chExt cx="8705752" cy="1934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この複素数表記された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正弦波を重ね合わせていることは分かるんだけど、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a14:m>
                  <a:r>
                    <a:rPr lang="en-US" altLang="ja-JP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に比べてイメージしにくい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02" t="-4192" r="-301" b="-958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矢印コネクタ 13"/>
            <p:cNvCxnSpPr>
              <a:stCxn id="3" idx="1"/>
            </p:cNvCxnSpPr>
            <p:nvPr/>
          </p:nvCxnSpPr>
          <p:spPr>
            <a:xfrm flipH="1" flipV="1">
              <a:off x="3222256" y="3690390"/>
              <a:ext cx="1922262" cy="889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円/楕円 15"/>
            <p:cNvSpPr/>
            <p:nvPr/>
          </p:nvSpPr>
          <p:spPr>
            <a:xfrm>
              <a:off x="2522483" y="3153103"/>
              <a:ext cx="867103" cy="67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87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4899" y="283483"/>
            <a:ext cx="11473211" cy="733270"/>
          </a:xfrm>
        </p:spPr>
        <p:txBody>
          <a:bodyPr/>
          <a:lstStyle/>
          <a:p>
            <a:r>
              <a:rPr lang="ja-JP" altLang="en-US" dirty="0"/>
              <a:t>フーリエ級数</a:t>
            </a:r>
            <a:r>
              <a:rPr lang="en-US" altLang="ja-JP" dirty="0"/>
              <a:t>(</a:t>
            </a:r>
            <a:r>
              <a:rPr lang="ja-JP" altLang="en-US" dirty="0"/>
              <a:t>複素数表記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dirty="0" smtClean="0"/>
                  <a:t> 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 smtClean="0"/>
                  <a:t>この正弦波は何なのか？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  <a:blipFill rotWithShape="0">
                <a:blip r:embed="rId4"/>
                <a:stretch>
                  <a:fillRect l="-18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603" b="17300"/>
          <a:stretch/>
        </p:blipFill>
        <p:spPr>
          <a:xfrm>
            <a:off x="1153667" y="2388982"/>
            <a:ext cx="6320029" cy="392145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594928" y="500303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青が時間軸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594928" y="386003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が実軸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594928" y="443153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緑が虚軸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730240" y="6385483"/>
            <a:ext cx="6461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https://www.youtube.com/watch?v=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YjEkBjDhbr4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383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/>
              <a:t>複素数表記</a:t>
            </a:r>
            <a:r>
              <a:rPr kumimoji="1" lang="en-US" altLang="ja-JP" sz="36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blipFill rotWithShape="0">
                <a:blip r:embed="rId4"/>
                <a:stretch>
                  <a:fillRect l="-4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744620" y="2569718"/>
                <a:ext cx="6040981" cy="4014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複素数の掛け算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は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とすると、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となる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つまり，</a:t>
                </a:r>
                <a:r>
                  <a:rPr lang="en-US" altLang="ja-JP" sz="2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を掛けるというのは、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に対し</a:t>
                </a:r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位相を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ずらして</a:t>
                </a:r>
                <a:r>
                  <a:rPr lang="en-US" altLang="ja-JP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倍する操作だといえる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20" y="2569718"/>
                <a:ext cx="6040981" cy="4014753"/>
              </a:xfrm>
              <a:prstGeom prst="rect">
                <a:avLst/>
              </a:prstGeom>
              <a:blipFill rotWithShape="0">
                <a:blip r:embed="rId5"/>
                <a:stretch>
                  <a:fillRect l="-2018" t="-9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0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/>
              <a:t>複素数表記</a:t>
            </a:r>
            <a:r>
              <a:rPr kumimoji="1" lang="en-US" altLang="ja-JP" sz="36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4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blipFill rotWithShape="0">
                <a:blip r:embed="rId5"/>
                <a:stretch>
                  <a:fillRect l="-4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2603" b="17300"/>
          <a:stretch/>
        </p:blipFill>
        <p:spPr>
          <a:xfrm>
            <a:off x="5181599" y="1761094"/>
            <a:ext cx="6679341" cy="414440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282078" y="6120884"/>
            <a:ext cx="7909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動画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の後半参照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or 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FourieViz.pde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processing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で実行してみてください。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595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700956" y="1644118"/>
                <a:ext cx="7475893" cy="7780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2000" b="0" dirty="0" smtClean="0"/>
                  <a:t> 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 smtClean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ja-JP" altLang="en-US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1644118"/>
                <a:ext cx="7475893" cy="778034"/>
              </a:xfrm>
              <a:prstGeom prst="rect">
                <a:avLst/>
              </a:prstGeom>
              <a:blipFill rotWithShape="0">
                <a:blip r:embed="rId2"/>
                <a:stretch>
                  <a:fillRect b="-78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フーリエ級数展開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62080"/>
                <a:ext cx="11473211" cy="836228"/>
              </a:xfrm>
            </p:spPr>
            <p:txBody>
              <a:bodyPr/>
              <a:lstStyle/>
              <a:p>
                <a:r>
                  <a:rPr lang="ja-JP" altLang="en-US" dirty="0" smtClean="0"/>
                  <a:t>オイラーの式 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ja-JP" altLang="en-US" dirty="0"/>
              </a:p>
              <a:p>
                <a:endParaRPr kumimoji="1" lang="en-US" altLang="ja-JP" dirty="0" smtClean="0"/>
              </a:p>
              <a:p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62080"/>
                <a:ext cx="11473211" cy="836228"/>
              </a:xfrm>
              <a:blipFill rotWithShape="0">
                <a:blip r:embed="rId3"/>
                <a:stretch>
                  <a:fillRect l="-956" t="-94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199" y="2877751"/>
            <a:ext cx="11473211" cy="759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フーリエ</a:t>
            </a:r>
            <a:r>
              <a:rPr lang="ja-JP" altLang="en-US" dirty="0"/>
              <a:t>級数</a:t>
            </a:r>
            <a:r>
              <a:rPr lang="ja-JP" altLang="en-US" dirty="0" smtClean="0"/>
              <a:t>展開 </a:t>
            </a:r>
            <a:r>
              <a:rPr lang="en-US" altLang="ja-JP" dirty="0" smtClean="0"/>
              <a:t>: </a:t>
            </a:r>
            <a:r>
              <a:rPr lang="ja-JP" altLang="en-US" dirty="0" smtClean="0"/>
              <a:t>周期</a:t>
            </a:r>
            <a:r>
              <a:rPr lang="en-US" altLang="ja-JP" dirty="0" smtClean="0"/>
              <a:t>T</a:t>
            </a:r>
            <a:r>
              <a:rPr lang="ja-JP" altLang="en-US" dirty="0" smtClean="0"/>
              <a:t>を持つ関数は正弦波の重ね合せで表現可</a:t>
            </a:r>
            <a:r>
              <a:rPr lang="en-US" altLang="ja-JP" dirty="0" smtClean="0"/>
              <a:t> </a:t>
            </a:r>
            <a:endParaRPr lang="ja-JP" altLang="en-US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00956" y="3327918"/>
                <a:ext cx="11099705" cy="6881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ja-JP" sz="2000" dirty="0" smtClean="0"/>
                  <a:t> ,  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pt-BR" altLang="ja-JP" sz="2000" dirty="0" smtClean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func>
                      </m:e>
                    </m:nary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3327918"/>
                <a:ext cx="11099705" cy="688137"/>
              </a:xfrm>
              <a:prstGeom prst="rect">
                <a:avLst/>
              </a:prstGeom>
              <a:blipFill rotWithShape="0">
                <a:blip r:embed="rId4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198" y="4769084"/>
            <a:ext cx="11473211" cy="102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フーリエ</a:t>
            </a:r>
            <a:r>
              <a:rPr lang="ja-JP" altLang="en-US" dirty="0"/>
              <a:t>級数</a:t>
            </a:r>
            <a:r>
              <a:rPr lang="ja-JP" altLang="en-US" dirty="0" smtClean="0"/>
              <a:t>展開 </a:t>
            </a:r>
            <a:r>
              <a:rPr lang="en-US" altLang="ja-JP" dirty="0" smtClean="0"/>
              <a:t>(</a:t>
            </a:r>
            <a:r>
              <a:rPr lang="ja-JP" altLang="en-US" dirty="0" smtClean="0"/>
              <a:t>複素数表現</a:t>
            </a:r>
            <a:r>
              <a:rPr lang="en-US" altLang="ja-JP" dirty="0" smtClean="0"/>
              <a:t>)</a:t>
            </a:r>
            <a:r>
              <a:rPr lang="ja-JP" altLang="en-US" dirty="0" smtClean="0"/>
              <a:t> </a:t>
            </a:r>
            <a:r>
              <a:rPr lang="en-US" altLang="ja-JP" dirty="0" smtClean="0"/>
              <a:t>: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  </a:t>
            </a:r>
            <a:r>
              <a:rPr lang="ja-JP" altLang="en-US" sz="2400" dirty="0" smtClean="0"/>
              <a:t>上式にオイラーの式を代入すると以下のように変形できる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700956" y="5718392"/>
                <a:ext cx="8154286" cy="8250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ja-JP" sz="2400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5718392"/>
                <a:ext cx="8154286" cy="825098"/>
              </a:xfrm>
              <a:prstGeom prst="rect">
                <a:avLst/>
              </a:prstGeom>
              <a:blipFill rotWithShape="0">
                <a:blip r:embed="rId5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8544848" y="38156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今回は導出と証明を省きました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詳しく知りたい人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は教科書参照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895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312237"/>
            <a:ext cx="11473211" cy="4178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練習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下の式</a:t>
            </a:r>
            <a:r>
              <a:rPr kumimoji="1" lang="en-US" altLang="ja-JP" dirty="0" smtClean="0"/>
              <a:t>(1)-(3)</a:t>
            </a:r>
            <a:r>
              <a:rPr kumimoji="1" lang="ja-JP" altLang="en-US" dirty="0" smtClean="0"/>
              <a:t>より，式</a:t>
            </a:r>
            <a:r>
              <a:rPr kumimoji="1" lang="en-US" altLang="ja-JP" dirty="0" smtClean="0"/>
              <a:t>(4)(5)</a:t>
            </a:r>
            <a:r>
              <a:rPr kumimoji="1" lang="ja-JP" altLang="en-US" dirty="0" smtClean="0"/>
              <a:t>を導け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549348" y="1181467"/>
                <a:ext cx="4467570" cy="256275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…</m:t>
                      </m:r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sz="1600" dirty="0"/>
              </a:p>
              <a:p>
                <a:pPr algn="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…(2)</m:t>
                      </m:r>
                    </m:oMath>
                  </m:oMathPara>
                </a14:m>
                <a:endParaRPr kumimoji="1" lang="en-US" altLang="ja-JP" sz="16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…(3)</m:t>
                      </m:r>
                    </m:oMath>
                  </m:oMathPara>
                </a14:m>
                <a:endParaRPr lang="en-US" altLang="ja-JP" sz="1600" b="0" dirty="0" smtClean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8" y="1181467"/>
                <a:ext cx="4467570" cy="25627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         …(4)</m:t>
                      </m:r>
                    </m:oMath>
                  </m:oMathPara>
                </a14:m>
                <a:endParaRPr lang="en-US" altLang="ja-JP" sz="16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1600" dirty="0" smtClean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4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5" y="0"/>
            <a:ext cx="5136841" cy="67576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404" y="0"/>
            <a:ext cx="6284614" cy="66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2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150" y="131698"/>
            <a:ext cx="11111260" cy="733270"/>
          </a:xfrm>
        </p:spPr>
        <p:txBody>
          <a:bodyPr/>
          <a:lstStyle/>
          <a:p>
            <a:r>
              <a:rPr kumimoji="1" lang="ja-JP" altLang="en-US" dirty="0" smtClean="0"/>
              <a:t>フーリエ変換とは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5297714"/>
                <a:ext cx="11111260" cy="1402201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400" dirty="0" smtClean="0"/>
                  <a:t>時間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2400" dirty="0" smtClean="0"/>
                  <a:t>の</a:t>
                </a:r>
                <a:r>
                  <a:rPr kumimoji="1" lang="ja-JP" altLang="en-US" sz="2400" dirty="0" smtClean="0"/>
                  <a:t>関数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ja-JP" sz="2400" dirty="0" smtClean="0"/>
                  <a:t> </a:t>
                </a:r>
                <a:r>
                  <a:rPr lang="ja-JP" altLang="en-US" sz="2400" dirty="0" smtClean="0"/>
                  <a:t>を、周波数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ja-JP" altLang="en-US" sz="2400" dirty="0" smtClean="0"/>
                  <a:t>の関数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 smtClean="0"/>
                  <a:t>に変換する</a:t>
                </a:r>
                <a:r>
                  <a:rPr lang="en-US" altLang="ja-JP" sz="24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 smtClean="0"/>
                  <a:t>は複素数関数である（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dirty="0" smtClean="0"/>
                  <a:t>は実数関数のことが多い）</a:t>
                </a:r>
                <a:endParaRPr lang="en-US" altLang="ja-JP" sz="2400" dirty="0" smtClean="0"/>
              </a:p>
              <a:p>
                <a:r>
                  <a:rPr kumimoji="1" lang="ja-JP" altLang="en-US" sz="2400" dirty="0" smtClean="0"/>
                  <a:t>フーリエ級数展開において </a:t>
                </a:r>
                <a:r>
                  <a:rPr kumimoji="1" lang="en-US" altLang="ja-JP" sz="2400" dirty="0" smtClean="0"/>
                  <a:t>T</a:t>
                </a:r>
                <a:r>
                  <a:rPr lang="ja-JP" altLang="en-US" sz="2400" dirty="0"/>
                  <a:t> </a:t>
                </a:r>
                <a:r>
                  <a:rPr lang="ja-JP" altLang="en-US" sz="2400" dirty="0" smtClean="0">
                    <a:sym typeface="Wingdings" panose="05000000000000000000" pitchFamily="2" charset="2"/>
                  </a:rPr>
                  <a:t>→ ∞ とすると</a:t>
                </a:r>
                <a:r>
                  <a:rPr lang="ja-JP" altLang="en-US" sz="2400" dirty="0">
                    <a:sym typeface="Wingdings" panose="05000000000000000000" pitchFamily="2" charset="2"/>
                  </a:rPr>
                  <a:t>導出</a:t>
                </a:r>
                <a:r>
                  <a:rPr lang="ja-JP" altLang="en-US" sz="2400" dirty="0" smtClean="0">
                    <a:sym typeface="Wingdings" panose="05000000000000000000" pitchFamily="2" charset="2"/>
                  </a:rPr>
                  <a:t>できる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5297714"/>
                <a:ext cx="11111260" cy="1402201"/>
              </a:xfrm>
              <a:blipFill rotWithShape="0">
                <a:blip r:embed="rId3"/>
                <a:stretch>
                  <a:fillRect l="-713" t="-5652" b="-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819150" y="906259"/>
            <a:ext cx="10859418" cy="1486482"/>
            <a:chOff x="323205" y="1611309"/>
            <a:chExt cx="10859418" cy="1486482"/>
          </a:xfrm>
        </p:grpSpPr>
        <p:sp>
          <p:nvSpPr>
            <p:cNvPr id="5" name="角丸四角形 4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867742" y="1942988"/>
                  <a:ext cx="4573240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42" y="1942988"/>
                  <a:ext cx="4573240" cy="11548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テキスト ボックス 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954315" y="2694756"/>
            <a:ext cx="10337799" cy="2428249"/>
            <a:chOff x="693058" y="3060700"/>
            <a:chExt cx="11004365" cy="2584819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11200" y="5041900"/>
              <a:ext cx="483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>
              <a:off x="6864350" y="5041900"/>
              <a:ext cx="46863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 flipV="1">
              <a:off x="3130550" y="3060700"/>
              <a:ext cx="0" cy="24003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flipV="1">
              <a:off x="9207500" y="3060700"/>
              <a:ext cx="0" cy="24003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フリーフォーム 19"/>
            <p:cNvSpPr/>
            <p:nvPr/>
          </p:nvSpPr>
          <p:spPr>
            <a:xfrm>
              <a:off x="693058" y="3842424"/>
              <a:ext cx="4644572" cy="1506007"/>
            </a:xfrm>
            <a:custGeom>
              <a:avLst/>
              <a:gdLst>
                <a:gd name="connsiteX0" fmla="*/ 0 w 4789715"/>
                <a:gd name="connsiteY0" fmla="*/ 1422422 h 1977590"/>
                <a:gd name="connsiteX1" fmla="*/ 217715 w 4789715"/>
                <a:gd name="connsiteY1" fmla="*/ 1117622 h 1977590"/>
                <a:gd name="connsiteX2" fmla="*/ 478972 w 4789715"/>
                <a:gd name="connsiteY2" fmla="*/ 1291794 h 1977590"/>
                <a:gd name="connsiteX3" fmla="*/ 827315 w 4789715"/>
                <a:gd name="connsiteY3" fmla="*/ 972480 h 1977590"/>
                <a:gd name="connsiteX4" fmla="*/ 1378858 w 4789715"/>
                <a:gd name="connsiteY4" fmla="*/ 22 h 1977590"/>
                <a:gd name="connsiteX5" fmla="*/ 1654629 w 4789715"/>
                <a:gd name="connsiteY5" fmla="*/ 943451 h 1977590"/>
                <a:gd name="connsiteX6" fmla="*/ 1973943 w 4789715"/>
                <a:gd name="connsiteY6" fmla="*/ 957965 h 1977590"/>
                <a:gd name="connsiteX7" fmla="*/ 2481943 w 4789715"/>
                <a:gd name="connsiteY7" fmla="*/ 1959451 h 1977590"/>
                <a:gd name="connsiteX8" fmla="*/ 3018972 w 4789715"/>
                <a:gd name="connsiteY8" fmla="*/ 1582080 h 1977590"/>
                <a:gd name="connsiteX9" fmla="*/ 3149600 w 4789715"/>
                <a:gd name="connsiteY9" fmla="*/ 1306308 h 1977590"/>
                <a:gd name="connsiteX10" fmla="*/ 3643086 w 4789715"/>
                <a:gd name="connsiteY10" fmla="*/ 1915908 h 1977590"/>
                <a:gd name="connsiteX11" fmla="*/ 4078515 w 4789715"/>
                <a:gd name="connsiteY11" fmla="*/ 1422422 h 1977590"/>
                <a:gd name="connsiteX12" fmla="*/ 4644572 w 4789715"/>
                <a:gd name="connsiteY12" fmla="*/ 1190194 h 1977590"/>
                <a:gd name="connsiteX13" fmla="*/ 4789715 w 4789715"/>
                <a:gd name="connsiteY13" fmla="*/ 1524022 h 1977590"/>
                <a:gd name="connsiteX0" fmla="*/ 0 w 4789715"/>
                <a:gd name="connsiteY0" fmla="*/ 1422422 h 1977590"/>
                <a:gd name="connsiteX1" fmla="*/ 217715 w 4789715"/>
                <a:gd name="connsiteY1" fmla="*/ 1117622 h 1977590"/>
                <a:gd name="connsiteX2" fmla="*/ 478972 w 4789715"/>
                <a:gd name="connsiteY2" fmla="*/ 1291794 h 1977590"/>
                <a:gd name="connsiteX3" fmla="*/ 827315 w 4789715"/>
                <a:gd name="connsiteY3" fmla="*/ 972480 h 1977590"/>
                <a:gd name="connsiteX4" fmla="*/ 1378858 w 4789715"/>
                <a:gd name="connsiteY4" fmla="*/ 22 h 1977590"/>
                <a:gd name="connsiteX5" fmla="*/ 1654629 w 4789715"/>
                <a:gd name="connsiteY5" fmla="*/ 943451 h 1977590"/>
                <a:gd name="connsiteX6" fmla="*/ 1973943 w 4789715"/>
                <a:gd name="connsiteY6" fmla="*/ 957965 h 1977590"/>
                <a:gd name="connsiteX7" fmla="*/ 2481943 w 4789715"/>
                <a:gd name="connsiteY7" fmla="*/ 1959451 h 1977590"/>
                <a:gd name="connsiteX8" fmla="*/ 3018972 w 4789715"/>
                <a:gd name="connsiteY8" fmla="*/ 1582080 h 1977590"/>
                <a:gd name="connsiteX9" fmla="*/ 3149600 w 4789715"/>
                <a:gd name="connsiteY9" fmla="*/ 1306308 h 1977590"/>
                <a:gd name="connsiteX10" fmla="*/ 3643086 w 4789715"/>
                <a:gd name="connsiteY10" fmla="*/ 1915908 h 1977590"/>
                <a:gd name="connsiteX11" fmla="*/ 4078515 w 4789715"/>
                <a:gd name="connsiteY11" fmla="*/ 1422422 h 1977590"/>
                <a:gd name="connsiteX12" fmla="*/ 4644572 w 4789715"/>
                <a:gd name="connsiteY12" fmla="*/ 1190194 h 1977590"/>
                <a:gd name="connsiteX13" fmla="*/ 4789715 w 4789715"/>
                <a:gd name="connsiteY13" fmla="*/ 1524022 h 1977590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644572 w 4789715"/>
                <a:gd name="connsiteY12" fmla="*/ 1190194 h 1980179"/>
                <a:gd name="connsiteX13" fmla="*/ 4789715 w 4789715"/>
                <a:gd name="connsiteY13" fmla="*/ 1524022 h 1980179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432189 w 4789715"/>
                <a:gd name="connsiteY12" fmla="*/ 1252814 h 1980179"/>
                <a:gd name="connsiteX13" fmla="*/ 4789715 w 4789715"/>
                <a:gd name="connsiteY13" fmla="*/ 1524022 h 1980179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432189 w 4789715"/>
                <a:gd name="connsiteY12" fmla="*/ 1252814 h 1980179"/>
                <a:gd name="connsiteX13" fmla="*/ 4789715 w 4789715"/>
                <a:gd name="connsiteY13" fmla="*/ 1524022 h 198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89715" h="1980179">
                  <a:moveTo>
                    <a:pt x="0" y="1422422"/>
                  </a:moveTo>
                  <a:cubicBezTo>
                    <a:pt x="68943" y="1280907"/>
                    <a:pt x="137886" y="1139393"/>
                    <a:pt x="217715" y="1117622"/>
                  </a:cubicBezTo>
                  <a:cubicBezTo>
                    <a:pt x="297544" y="1095851"/>
                    <a:pt x="377372" y="1315984"/>
                    <a:pt x="478972" y="1291794"/>
                  </a:cubicBezTo>
                  <a:cubicBezTo>
                    <a:pt x="580572" y="1267604"/>
                    <a:pt x="677334" y="1187775"/>
                    <a:pt x="827315" y="972480"/>
                  </a:cubicBezTo>
                  <a:cubicBezTo>
                    <a:pt x="977296" y="757185"/>
                    <a:pt x="1240972" y="4860"/>
                    <a:pt x="1378858" y="22"/>
                  </a:cubicBezTo>
                  <a:cubicBezTo>
                    <a:pt x="1516744" y="-4816"/>
                    <a:pt x="1555448" y="783794"/>
                    <a:pt x="1654629" y="943451"/>
                  </a:cubicBezTo>
                  <a:cubicBezTo>
                    <a:pt x="1753810" y="1103108"/>
                    <a:pt x="1836057" y="788632"/>
                    <a:pt x="1973943" y="957965"/>
                  </a:cubicBezTo>
                  <a:cubicBezTo>
                    <a:pt x="2111829" y="1127298"/>
                    <a:pt x="2320515" y="1850735"/>
                    <a:pt x="2481943" y="1959451"/>
                  </a:cubicBezTo>
                  <a:cubicBezTo>
                    <a:pt x="2643371" y="2068167"/>
                    <a:pt x="2831238" y="1719116"/>
                    <a:pt x="2942514" y="1610259"/>
                  </a:cubicBezTo>
                  <a:cubicBezTo>
                    <a:pt x="3053790" y="1501402"/>
                    <a:pt x="3032838" y="1255367"/>
                    <a:pt x="3149600" y="1306308"/>
                  </a:cubicBezTo>
                  <a:cubicBezTo>
                    <a:pt x="3266362" y="1357249"/>
                    <a:pt x="3488267" y="1896556"/>
                    <a:pt x="3643086" y="1915908"/>
                  </a:cubicBezTo>
                  <a:cubicBezTo>
                    <a:pt x="3797905" y="1935260"/>
                    <a:pt x="3946998" y="1532938"/>
                    <a:pt x="4078515" y="1422422"/>
                  </a:cubicBezTo>
                  <a:cubicBezTo>
                    <a:pt x="4210032" y="1311906"/>
                    <a:pt x="4305162" y="1254667"/>
                    <a:pt x="4432189" y="1252814"/>
                  </a:cubicBezTo>
                  <a:cubicBezTo>
                    <a:pt x="4559216" y="1250961"/>
                    <a:pt x="4776410" y="1365574"/>
                    <a:pt x="4789715" y="1524022"/>
                  </a:cubicBezTo>
                </a:path>
              </a:pathLst>
            </a:custGeom>
            <a:noFill/>
            <a:ln w="317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正方形/長方形 20"/>
                <p:cNvSpPr/>
                <p:nvPr/>
              </p:nvSpPr>
              <p:spPr>
                <a:xfrm>
                  <a:off x="5195827" y="5060744"/>
                  <a:ext cx="44954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1" name="正方形/長方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5827" y="5060744"/>
                  <a:ext cx="449546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正方形/長方形 23"/>
                <p:cNvSpPr/>
                <p:nvPr/>
              </p:nvSpPr>
              <p:spPr>
                <a:xfrm>
                  <a:off x="11161828" y="4958834"/>
                  <a:ext cx="5355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24" name="正方形/長方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828" y="4958834"/>
                  <a:ext cx="535595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グループ化 24"/>
            <p:cNvGrpSpPr/>
            <p:nvPr/>
          </p:nvGrpSpPr>
          <p:grpSpPr>
            <a:xfrm>
              <a:off x="7398703" y="3388360"/>
              <a:ext cx="3573780" cy="1638300"/>
              <a:chOff x="7393940" y="3172460"/>
              <a:chExt cx="3573780" cy="1638300"/>
            </a:xfrm>
          </p:grpSpPr>
          <p:sp>
            <p:nvSpPr>
              <p:cNvPr id="22" name="フリーフォーム 21"/>
              <p:cNvSpPr/>
              <p:nvPr/>
            </p:nvSpPr>
            <p:spPr>
              <a:xfrm flipH="1">
                <a:off x="9199880" y="3172460"/>
                <a:ext cx="1767840" cy="1638300"/>
              </a:xfrm>
              <a:custGeom>
                <a:avLst/>
                <a:gdLst>
                  <a:gd name="connsiteX0" fmla="*/ 0 w 2591364"/>
                  <a:gd name="connsiteY0" fmla="*/ 5486411 h 5486411"/>
                  <a:gd name="connsiteX1" fmla="*/ 247650 w 2591364"/>
                  <a:gd name="connsiteY1" fmla="*/ 5238761 h 5486411"/>
                  <a:gd name="connsiteX2" fmla="*/ 600075 w 2591364"/>
                  <a:gd name="connsiteY2" fmla="*/ 5419736 h 5486411"/>
                  <a:gd name="connsiteX3" fmla="*/ 847725 w 2591364"/>
                  <a:gd name="connsiteY3" fmla="*/ 5334011 h 5486411"/>
                  <a:gd name="connsiteX4" fmla="*/ 1162050 w 2591364"/>
                  <a:gd name="connsiteY4" fmla="*/ 5448311 h 5486411"/>
                  <a:gd name="connsiteX5" fmla="*/ 1552575 w 2591364"/>
                  <a:gd name="connsiteY5" fmla="*/ 5257811 h 5486411"/>
                  <a:gd name="connsiteX6" fmla="*/ 1847850 w 2591364"/>
                  <a:gd name="connsiteY6" fmla="*/ 4914911 h 5486411"/>
                  <a:gd name="connsiteX7" fmla="*/ 2076450 w 2591364"/>
                  <a:gd name="connsiteY7" fmla="*/ 1743086 h 5486411"/>
                  <a:gd name="connsiteX8" fmla="*/ 2171700 w 2591364"/>
                  <a:gd name="connsiteY8" fmla="*/ 2819411 h 5486411"/>
                  <a:gd name="connsiteX9" fmla="*/ 2343150 w 2591364"/>
                  <a:gd name="connsiteY9" fmla="*/ 11 h 5486411"/>
                  <a:gd name="connsiteX10" fmla="*/ 2514600 w 2591364"/>
                  <a:gd name="connsiteY10" fmla="*/ 2857511 h 5486411"/>
                  <a:gd name="connsiteX11" fmla="*/ 2514600 w 2591364"/>
                  <a:gd name="connsiteY11" fmla="*/ 2857511 h 5486411"/>
                  <a:gd name="connsiteX12" fmla="*/ 2590800 w 2591364"/>
                  <a:gd name="connsiteY12" fmla="*/ 2876561 h 5486411"/>
                  <a:gd name="connsiteX13" fmla="*/ 2543175 w 2591364"/>
                  <a:gd name="connsiteY13" fmla="*/ 2838461 h 5486411"/>
                  <a:gd name="connsiteX0" fmla="*/ 0 w 2596093"/>
                  <a:gd name="connsiteY0" fmla="*/ 5486411 h 5486411"/>
                  <a:gd name="connsiteX1" fmla="*/ 247650 w 2596093"/>
                  <a:gd name="connsiteY1" fmla="*/ 5238761 h 5486411"/>
                  <a:gd name="connsiteX2" fmla="*/ 600075 w 2596093"/>
                  <a:gd name="connsiteY2" fmla="*/ 5419736 h 5486411"/>
                  <a:gd name="connsiteX3" fmla="*/ 847725 w 2596093"/>
                  <a:gd name="connsiteY3" fmla="*/ 5334011 h 5486411"/>
                  <a:gd name="connsiteX4" fmla="*/ 1162050 w 2596093"/>
                  <a:gd name="connsiteY4" fmla="*/ 5448311 h 5486411"/>
                  <a:gd name="connsiteX5" fmla="*/ 1552575 w 2596093"/>
                  <a:gd name="connsiteY5" fmla="*/ 5257811 h 5486411"/>
                  <a:gd name="connsiteX6" fmla="*/ 1847850 w 2596093"/>
                  <a:gd name="connsiteY6" fmla="*/ 4914911 h 5486411"/>
                  <a:gd name="connsiteX7" fmla="*/ 2076450 w 2596093"/>
                  <a:gd name="connsiteY7" fmla="*/ 1743086 h 5486411"/>
                  <a:gd name="connsiteX8" fmla="*/ 2171700 w 2596093"/>
                  <a:gd name="connsiteY8" fmla="*/ 2819411 h 5486411"/>
                  <a:gd name="connsiteX9" fmla="*/ 2343150 w 2596093"/>
                  <a:gd name="connsiteY9" fmla="*/ 11 h 5486411"/>
                  <a:gd name="connsiteX10" fmla="*/ 2514600 w 2596093"/>
                  <a:gd name="connsiteY10" fmla="*/ 2857511 h 5486411"/>
                  <a:gd name="connsiteX11" fmla="*/ 2514600 w 2596093"/>
                  <a:gd name="connsiteY11" fmla="*/ 2857511 h 5486411"/>
                  <a:gd name="connsiteX12" fmla="*/ 2590800 w 2596093"/>
                  <a:gd name="connsiteY12" fmla="*/ 2876561 h 5486411"/>
                  <a:gd name="connsiteX13" fmla="*/ 2584450 w 2596093"/>
                  <a:gd name="connsiteY13" fmla="*/ 2882911 h 5486411"/>
                  <a:gd name="connsiteX14" fmla="*/ 2543175 w 2596093"/>
                  <a:gd name="connsiteY14" fmla="*/ 2838461 h 5486411"/>
                  <a:gd name="connsiteX0" fmla="*/ 0 w 2591171"/>
                  <a:gd name="connsiteY0" fmla="*/ 5486411 h 5486411"/>
                  <a:gd name="connsiteX1" fmla="*/ 247650 w 2591171"/>
                  <a:gd name="connsiteY1" fmla="*/ 5238761 h 5486411"/>
                  <a:gd name="connsiteX2" fmla="*/ 600075 w 2591171"/>
                  <a:gd name="connsiteY2" fmla="*/ 5419736 h 5486411"/>
                  <a:gd name="connsiteX3" fmla="*/ 847725 w 2591171"/>
                  <a:gd name="connsiteY3" fmla="*/ 5334011 h 5486411"/>
                  <a:gd name="connsiteX4" fmla="*/ 1162050 w 2591171"/>
                  <a:gd name="connsiteY4" fmla="*/ 5448311 h 5486411"/>
                  <a:gd name="connsiteX5" fmla="*/ 1552575 w 2591171"/>
                  <a:gd name="connsiteY5" fmla="*/ 5257811 h 5486411"/>
                  <a:gd name="connsiteX6" fmla="*/ 1847850 w 2591171"/>
                  <a:gd name="connsiteY6" fmla="*/ 4914911 h 5486411"/>
                  <a:gd name="connsiteX7" fmla="*/ 2076450 w 2591171"/>
                  <a:gd name="connsiteY7" fmla="*/ 1743086 h 5486411"/>
                  <a:gd name="connsiteX8" fmla="*/ 2171700 w 2591171"/>
                  <a:gd name="connsiteY8" fmla="*/ 2819411 h 5486411"/>
                  <a:gd name="connsiteX9" fmla="*/ 2343150 w 2591171"/>
                  <a:gd name="connsiteY9" fmla="*/ 11 h 5486411"/>
                  <a:gd name="connsiteX10" fmla="*/ 2514600 w 2591171"/>
                  <a:gd name="connsiteY10" fmla="*/ 2857511 h 5486411"/>
                  <a:gd name="connsiteX11" fmla="*/ 2514600 w 2591171"/>
                  <a:gd name="connsiteY11" fmla="*/ 2857511 h 5486411"/>
                  <a:gd name="connsiteX12" fmla="*/ 2590800 w 2591171"/>
                  <a:gd name="connsiteY12" fmla="*/ 2876561 h 5486411"/>
                  <a:gd name="connsiteX13" fmla="*/ 2543175 w 2591171"/>
                  <a:gd name="connsiteY13" fmla="*/ 2838461 h 5486411"/>
                  <a:gd name="connsiteX0" fmla="*/ 0 w 2543175"/>
                  <a:gd name="connsiteY0" fmla="*/ 5486411 h 5486411"/>
                  <a:gd name="connsiteX1" fmla="*/ 247650 w 2543175"/>
                  <a:gd name="connsiteY1" fmla="*/ 5238761 h 5486411"/>
                  <a:gd name="connsiteX2" fmla="*/ 600075 w 2543175"/>
                  <a:gd name="connsiteY2" fmla="*/ 5419736 h 5486411"/>
                  <a:gd name="connsiteX3" fmla="*/ 847725 w 2543175"/>
                  <a:gd name="connsiteY3" fmla="*/ 5334011 h 5486411"/>
                  <a:gd name="connsiteX4" fmla="*/ 1162050 w 2543175"/>
                  <a:gd name="connsiteY4" fmla="*/ 5448311 h 5486411"/>
                  <a:gd name="connsiteX5" fmla="*/ 1552575 w 2543175"/>
                  <a:gd name="connsiteY5" fmla="*/ 5257811 h 5486411"/>
                  <a:gd name="connsiteX6" fmla="*/ 1847850 w 2543175"/>
                  <a:gd name="connsiteY6" fmla="*/ 4914911 h 5486411"/>
                  <a:gd name="connsiteX7" fmla="*/ 2076450 w 2543175"/>
                  <a:gd name="connsiteY7" fmla="*/ 1743086 h 5486411"/>
                  <a:gd name="connsiteX8" fmla="*/ 2171700 w 2543175"/>
                  <a:gd name="connsiteY8" fmla="*/ 2819411 h 5486411"/>
                  <a:gd name="connsiteX9" fmla="*/ 2343150 w 2543175"/>
                  <a:gd name="connsiteY9" fmla="*/ 11 h 5486411"/>
                  <a:gd name="connsiteX10" fmla="*/ 2514600 w 2543175"/>
                  <a:gd name="connsiteY10" fmla="*/ 2857511 h 5486411"/>
                  <a:gd name="connsiteX11" fmla="*/ 2514600 w 2543175"/>
                  <a:gd name="connsiteY11" fmla="*/ 2857511 h 5486411"/>
                  <a:gd name="connsiteX12" fmla="*/ 2543175 w 2543175"/>
                  <a:gd name="connsiteY12" fmla="*/ 283846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11" fmla="*/ 2514600 w 2514600"/>
                  <a:gd name="connsiteY11" fmla="*/ 285751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0" fmla="*/ 0 w 2343150"/>
                  <a:gd name="connsiteY0" fmla="*/ 5486411 h 5486411"/>
                  <a:gd name="connsiteX1" fmla="*/ 247650 w 2343150"/>
                  <a:gd name="connsiteY1" fmla="*/ 5238761 h 5486411"/>
                  <a:gd name="connsiteX2" fmla="*/ 600075 w 2343150"/>
                  <a:gd name="connsiteY2" fmla="*/ 5419736 h 5486411"/>
                  <a:gd name="connsiteX3" fmla="*/ 847725 w 2343150"/>
                  <a:gd name="connsiteY3" fmla="*/ 5334011 h 5486411"/>
                  <a:gd name="connsiteX4" fmla="*/ 1162050 w 2343150"/>
                  <a:gd name="connsiteY4" fmla="*/ 5448311 h 5486411"/>
                  <a:gd name="connsiteX5" fmla="*/ 1552575 w 2343150"/>
                  <a:gd name="connsiteY5" fmla="*/ 5257811 h 5486411"/>
                  <a:gd name="connsiteX6" fmla="*/ 1847850 w 2343150"/>
                  <a:gd name="connsiteY6" fmla="*/ 4914911 h 5486411"/>
                  <a:gd name="connsiteX7" fmla="*/ 2076450 w 2343150"/>
                  <a:gd name="connsiteY7" fmla="*/ 1743086 h 5486411"/>
                  <a:gd name="connsiteX8" fmla="*/ 2171700 w 2343150"/>
                  <a:gd name="connsiteY8" fmla="*/ 2819411 h 5486411"/>
                  <a:gd name="connsiteX9" fmla="*/ 2343150 w 2343150"/>
                  <a:gd name="connsiteY9" fmla="*/ 11 h 548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0" h="5486411">
                    <a:moveTo>
                      <a:pt x="0" y="5486411"/>
                    </a:moveTo>
                    <a:cubicBezTo>
                      <a:pt x="73819" y="5368142"/>
                      <a:pt x="147638" y="5249873"/>
                      <a:pt x="247650" y="5238761"/>
                    </a:cubicBezTo>
                    <a:cubicBezTo>
                      <a:pt x="347662" y="5227649"/>
                      <a:pt x="500063" y="5403861"/>
                      <a:pt x="600075" y="5419736"/>
                    </a:cubicBezTo>
                    <a:cubicBezTo>
                      <a:pt x="700087" y="5435611"/>
                      <a:pt x="754063" y="5329249"/>
                      <a:pt x="847725" y="5334011"/>
                    </a:cubicBezTo>
                    <a:cubicBezTo>
                      <a:pt x="941387" y="5338773"/>
                      <a:pt x="1044575" y="5461011"/>
                      <a:pt x="1162050" y="5448311"/>
                    </a:cubicBezTo>
                    <a:cubicBezTo>
                      <a:pt x="1279525" y="5435611"/>
                      <a:pt x="1438275" y="5346711"/>
                      <a:pt x="1552575" y="5257811"/>
                    </a:cubicBezTo>
                    <a:cubicBezTo>
                      <a:pt x="1666875" y="5168911"/>
                      <a:pt x="1760538" y="5500698"/>
                      <a:pt x="1847850" y="4914911"/>
                    </a:cubicBezTo>
                    <a:cubicBezTo>
                      <a:pt x="1935162" y="4329124"/>
                      <a:pt x="2022475" y="2092336"/>
                      <a:pt x="2076450" y="1743086"/>
                    </a:cubicBezTo>
                    <a:cubicBezTo>
                      <a:pt x="2130425" y="1393836"/>
                      <a:pt x="2127250" y="3109923"/>
                      <a:pt x="2171700" y="2819411"/>
                    </a:cubicBezTo>
                    <a:cubicBezTo>
                      <a:pt x="2216150" y="2528899"/>
                      <a:pt x="2286000" y="-6339"/>
                      <a:pt x="2343150" y="11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フリーフォーム 22"/>
              <p:cNvSpPr/>
              <p:nvPr/>
            </p:nvSpPr>
            <p:spPr>
              <a:xfrm>
                <a:off x="7393940" y="3172460"/>
                <a:ext cx="1805940" cy="1638300"/>
              </a:xfrm>
              <a:custGeom>
                <a:avLst/>
                <a:gdLst>
                  <a:gd name="connsiteX0" fmla="*/ 0 w 2591364"/>
                  <a:gd name="connsiteY0" fmla="*/ 5486411 h 5486411"/>
                  <a:gd name="connsiteX1" fmla="*/ 247650 w 2591364"/>
                  <a:gd name="connsiteY1" fmla="*/ 5238761 h 5486411"/>
                  <a:gd name="connsiteX2" fmla="*/ 600075 w 2591364"/>
                  <a:gd name="connsiteY2" fmla="*/ 5419736 h 5486411"/>
                  <a:gd name="connsiteX3" fmla="*/ 847725 w 2591364"/>
                  <a:gd name="connsiteY3" fmla="*/ 5334011 h 5486411"/>
                  <a:gd name="connsiteX4" fmla="*/ 1162050 w 2591364"/>
                  <a:gd name="connsiteY4" fmla="*/ 5448311 h 5486411"/>
                  <a:gd name="connsiteX5" fmla="*/ 1552575 w 2591364"/>
                  <a:gd name="connsiteY5" fmla="*/ 5257811 h 5486411"/>
                  <a:gd name="connsiteX6" fmla="*/ 1847850 w 2591364"/>
                  <a:gd name="connsiteY6" fmla="*/ 4914911 h 5486411"/>
                  <a:gd name="connsiteX7" fmla="*/ 2076450 w 2591364"/>
                  <a:gd name="connsiteY7" fmla="*/ 1743086 h 5486411"/>
                  <a:gd name="connsiteX8" fmla="*/ 2171700 w 2591364"/>
                  <a:gd name="connsiteY8" fmla="*/ 2819411 h 5486411"/>
                  <a:gd name="connsiteX9" fmla="*/ 2343150 w 2591364"/>
                  <a:gd name="connsiteY9" fmla="*/ 11 h 5486411"/>
                  <a:gd name="connsiteX10" fmla="*/ 2514600 w 2591364"/>
                  <a:gd name="connsiteY10" fmla="*/ 2857511 h 5486411"/>
                  <a:gd name="connsiteX11" fmla="*/ 2514600 w 2591364"/>
                  <a:gd name="connsiteY11" fmla="*/ 2857511 h 5486411"/>
                  <a:gd name="connsiteX12" fmla="*/ 2590800 w 2591364"/>
                  <a:gd name="connsiteY12" fmla="*/ 2876561 h 5486411"/>
                  <a:gd name="connsiteX13" fmla="*/ 2543175 w 2591364"/>
                  <a:gd name="connsiteY13" fmla="*/ 2838461 h 5486411"/>
                  <a:gd name="connsiteX0" fmla="*/ 0 w 2596093"/>
                  <a:gd name="connsiteY0" fmla="*/ 5486411 h 5486411"/>
                  <a:gd name="connsiteX1" fmla="*/ 247650 w 2596093"/>
                  <a:gd name="connsiteY1" fmla="*/ 5238761 h 5486411"/>
                  <a:gd name="connsiteX2" fmla="*/ 600075 w 2596093"/>
                  <a:gd name="connsiteY2" fmla="*/ 5419736 h 5486411"/>
                  <a:gd name="connsiteX3" fmla="*/ 847725 w 2596093"/>
                  <a:gd name="connsiteY3" fmla="*/ 5334011 h 5486411"/>
                  <a:gd name="connsiteX4" fmla="*/ 1162050 w 2596093"/>
                  <a:gd name="connsiteY4" fmla="*/ 5448311 h 5486411"/>
                  <a:gd name="connsiteX5" fmla="*/ 1552575 w 2596093"/>
                  <a:gd name="connsiteY5" fmla="*/ 5257811 h 5486411"/>
                  <a:gd name="connsiteX6" fmla="*/ 1847850 w 2596093"/>
                  <a:gd name="connsiteY6" fmla="*/ 4914911 h 5486411"/>
                  <a:gd name="connsiteX7" fmla="*/ 2076450 w 2596093"/>
                  <a:gd name="connsiteY7" fmla="*/ 1743086 h 5486411"/>
                  <a:gd name="connsiteX8" fmla="*/ 2171700 w 2596093"/>
                  <a:gd name="connsiteY8" fmla="*/ 2819411 h 5486411"/>
                  <a:gd name="connsiteX9" fmla="*/ 2343150 w 2596093"/>
                  <a:gd name="connsiteY9" fmla="*/ 11 h 5486411"/>
                  <a:gd name="connsiteX10" fmla="*/ 2514600 w 2596093"/>
                  <a:gd name="connsiteY10" fmla="*/ 2857511 h 5486411"/>
                  <a:gd name="connsiteX11" fmla="*/ 2514600 w 2596093"/>
                  <a:gd name="connsiteY11" fmla="*/ 2857511 h 5486411"/>
                  <a:gd name="connsiteX12" fmla="*/ 2590800 w 2596093"/>
                  <a:gd name="connsiteY12" fmla="*/ 2876561 h 5486411"/>
                  <a:gd name="connsiteX13" fmla="*/ 2584450 w 2596093"/>
                  <a:gd name="connsiteY13" fmla="*/ 2882911 h 5486411"/>
                  <a:gd name="connsiteX14" fmla="*/ 2543175 w 2596093"/>
                  <a:gd name="connsiteY14" fmla="*/ 2838461 h 5486411"/>
                  <a:gd name="connsiteX0" fmla="*/ 0 w 2591171"/>
                  <a:gd name="connsiteY0" fmla="*/ 5486411 h 5486411"/>
                  <a:gd name="connsiteX1" fmla="*/ 247650 w 2591171"/>
                  <a:gd name="connsiteY1" fmla="*/ 5238761 h 5486411"/>
                  <a:gd name="connsiteX2" fmla="*/ 600075 w 2591171"/>
                  <a:gd name="connsiteY2" fmla="*/ 5419736 h 5486411"/>
                  <a:gd name="connsiteX3" fmla="*/ 847725 w 2591171"/>
                  <a:gd name="connsiteY3" fmla="*/ 5334011 h 5486411"/>
                  <a:gd name="connsiteX4" fmla="*/ 1162050 w 2591171"/>
                  <a:gd name="connsiteY4" fmla="*/ 5448311 h 5486411"/>
                  <a:gd name="connsiteX5" fmla="*/ 1552575 w 2591171"/>
                  <a:gd name="connsiteY5" fmla="*/ 5257811 h 5486411"/>
                  <a:gd name="connsiteX6" fmla="*/ 1847850 w 2591171"/>
                  <a:gd name="connsiteY6" fmla="*/ 4914911 h 5486411"/>
                  <a:gd name="connsiteX7" fmla="*/ 2076450 w 2591171"/>
                  <a:gd name="connsiteY7" fmla="*/ 1743086 h 5486411"/>
                  <a:gd name="connsiteX8" fmla="*/ 2171700 w 2591171"/>
                  <a:gd name="connsiteY8" fmla="*/ 2819411 h 5486411"/>
                  <a:gd name="connsiteX9" fmla="*/ 2343150 w 2591171"/>
                  <a:gd name="connsiteY9" fmla="*/ 11 h 5486411"/>
                  <a:gd name="connsiteX10" fmla="*/ 2514600 w 2591171"/>
                  <a:gd name="connsiteY10" fmla="*/ 2857511 h 5486411"/>
                  <a:gd name="connsiteX11" fmla="*/ 2514600 w 2591171"/>
                  <a:gd name="connsiteY11" fmla="*/ 2857511 h 5486411"/>
                  <a:gd name="connsiteX12" fmla="*/ 2590800 w 2591171"/>
                  <a:gd name="connsiteY12" fmla="*/ 2876561 h 5486411"/>
                  <a:gd name="connsiteX13" fmla="*/ 2543175 w 2591171"/>
                  <a:gd name="connsiteY13" fmla="*/ 2838461 h 5486411"/>
                  <a:gd name="connsiteX0" fmla="*/ 0 w 2543175"/>
                  <a:gd name="connsiteY0" fmla="*/ 5486411 h 5486411"/>
                  <a:gd name="connsiteX1" fmla="*/ 247650 w 2543175"/>
                  <a:gd name="connsiteY1" fmla="*/ 5238761 h 5486411"/>
                  <a:gd name="connsiteX2" fmla="*/ 600075 w 2543175"/>
                  <a:gd name="connsiteY2" fmla="*/ 5419736 h 5486411"/>
                  <a:gd name="connsiteX3" fmla="*/ 847725 w 2543175"/>
                  <a:gd name="connsiteY3" fmla="*/ 5334011 h 5486411"/>
                  <a:gd name="connsiteX4" fmla="*/ 1162050 w 2543175"/>
                  <a:gd name="connsiteY4" fmla="*/ 5448311 h 5486411"/>
                  <a:gd name="connsiteX5" fmla="*/ 1552575 w 2543175"/>
                  <a:gd name="connsiteY5" fmla="*/ 5257811 h 5486411"/>
                  <a:gd name="connsiteX6" fmla="*/ 1847850 w 2543175"/>
                  <a:gd name="connsiteY6" fmla="*/ 4914911 h 5486411"/>
                  <a:gd name="connsiteX7" fmla="*/ 2076450 w 2543175"/>
                  <a:gd name="connsiteY7" fmla="*/ 1743086 h 5486411"/>
                  <a:gd name="connsiteX8" fmla="*/ 2171700 w 2543175"/>
                  <a:gd name="connsiteY8" fmla="*/ 2819411 h 5486411"/>
                  <a:gd name="connsiteX9" fmla="*/ 2343150 w 2543175"/>
                  <a:gd name="connsiteY9" fmla="*/ 11 h 5486411"/>
                  <a:gd name="connsiteX10" fmla="*/ 2514600 w 2543175"/>
                  <a:gd name="connsiteY10" fmla="*/ 2857511 h 5486411"/>
                  <a:gd name="connsiteX11" fmla="*/ 2514600 w 2543175"/>
                  <a:gd name="connsiteY11" fmla="*/ 2857511 h 5486411"/>
                  <a:gd name="connsiteX12" fmla="*/ 2543175 w 2543175"/>
                  <a:gd name="connsiteY12" fmla="*/ 283846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11" fmla="*/ 2514600 w 2514600"/>
                  <a:gd name="connsiteY11" fmla="*/ 285751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0" fmla="*/ 0 w 2343150"/>
                  <a:gd name="connsiteY0" fmla="*/ 5486411 h 5486411"/>
                  <a:gd name="connsiteX1" fmla="*/ 247650 w 2343150"/>
                  <a:gd name="connsiteY1" fmla="*/ 5238761 h 5486411"/>
                  <a:gd name="connsiteX2" fmla="*/ 600075 w 2343150"/>
                  <a:gd name="connsiteY2" fmla="*/ 5419736 h 5486411"/>
                  <a:gd name="connsiteX3" fmla="*/ 847725 w 2343150"/>
                  <a:gd name="connsiteY3" fmla="*/ 5334011 h 5486411"/>
                  <a:gd name="connsiteX4" fmla="*/ 1162050 w 2343150"/>
                  <a:gd name="connsiteY4" fmla="*/ 5448311 h 5486411"/>
                  <a:gd name="connsiteX5" fmla="*/ 1552575 w 2343150"/>
                  <a:gd name="connsiteY5" fmla="*/ 5257811 h 5486411"/>
                  <a:gd name="connsiteX6" fmla="*/ 1847850 w 2343150"/>
                  <a:gd name="connsiteY6" fmla="*/ 4914911 h 5486411"/>
                  <a:gd name="connsiteX7" fmla="*/ 2076450 w 2343150"/>
                  <a:gd name="connsiteY7" fmla="*/ 1743086 h 5486411"/>
                  <a:gd name="connsiteX8" fmla="*/ 2171700 w 2343150"/>
                  <a:gd name="connsiteY8" fmla="*/ 2819411 h 5486411"/>
                  <a:gd name="connsiteX9" fmla="*/ 2343150 w 2343150"/>
                  <a:gd name="connsiteY9" fmla="*/ 11 h 548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0" h="5486411">
                    <a:moveTo>
                      <a:pt x="0" y="5486411"/>
                    </a:moveTo>
                    <a:cubicBezTo>
                      <a:pt x="73819" y="5368142"/>
                      <a:pt x="147638" y="5249873"/>
                      <a:pt x="247650" y="5238761"/>
                    </a:cubicBezTo>
                    <a:cubicBezTo>
                      <a:pt x="347662" y="5227649"/>
                      <a:pt x="500063" y="5403861"/>
                      <a:pt x="600075" y="5419736"/>
                    </a:cubicBezTo>
                    <a:cubicBezTo>
                      <a:pt x="700087" y="5435611"/>
                      <a:pt x="754063" y="5329249"/>
                      <a:pt x="847725" y="5334011"/>
                    </a:cubicBezTo>
                    <a:cubicBezTo>
                      <a:pt x="941387" y="5338773"/>
                      <a:pt x="1044575" y="5461011"/>
                      <a:pt x="1162050" y="5448311"/>
                    </a:cubicBezTo>
                    <a:cubicBezTo>
                      <a:pt x="1279525" y="5435611"/>
                      <a:pt x="1438275" y="5346711"/>
                      <a:pt x="1552575" y="5257811"/>
                    </a:cubicBezTo>
                    <a:cubicBezTo>
                      <a:pt x="1666875" y="5168911"/>
                      <a:pt x="1760538" y="5500698"/>
                      <a:pt x="1847850" y="4914911"/>
                    </a:cubicBezTo>
                    <a:cubicBezTo>
                      <a:pt x="1935162" y="4329124"/>
                      <a:pt x="2022475" y="2092336"/>
                      <a:pt x="2076450" y="1743086"/>
                    </a:cubicBezTo>
                    <a:cubicBezTo>
                      <a:pt x="2130425" y="1393836"/>
                      <a:pt x="2127250" y="3109923"/>
                      <a:pt x="2171700" y="2819411"/>
                    </a:cubicBezTo>
                    <a:cubicBezTo>
                      <a:pt x="2216150" y="2528899"/>
                      <a:pt x="2286000" y="-6339"/>
                      <a:pt x="2343150" y="11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3226230" y="3460234"/>
                  <a:ext cx="102823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32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6" name="正方形/長方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230" y="3460234"/>
                  <a:ext cx="1028230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>
                  <a:off x="9225295" y="3180834"/>
                  <a:ext cx="119077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7" name="正方形/長方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295" y="3180834"/>
                  <a:ext cx="1190775" cy="5847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正方形/長方形 3"/>
          <p:cNvSpPr/>
          <p:nvPr/>
        </p:nvSpPr>
        <p:spPr>
          <a:xfrm>
            <a:off x="7134275" y="59274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※</a:t>
            </a:r>
            <a:r>
              <a:rPr lang="ja-JP" altLang="en-US" b="1" dirty="0" smtClean="0">
                <a:solidFill>
                  <a:srgbClr val="FF0000"/>
                </a:solidFill>
              </a:rPr>
              <a:t>古い資料は</a:t>
            </a:r>
            <a:r>
              <a:rPr lang="en-US" altLang="ja-JP" b="1" dirty="0" smtClean="0">
                <a:solidFill>
                  <a:srgbClr val="FF0000"/>
                </a:solidFill>
              </a:rPr>
              <a:t>1/2pi</a:t>
            </a:r>
            <a:r>
              <a:rPr lang="ja-JP" altLang="en-US" b="1" dirty="0" smtClean="0">
                <a:solidFill>
                  <a:srgbClr val="FF0000"/>
                </a:solidFill>
              </a:rPr>
              <a:t>が抜けてた、注意！！！！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150" y="131698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フーリエ変換には，少し異なる複数の定義</a:t>
            </a:r>
            <a:r>
              <a:rPr lang="ja-JP" altLang="en-US" sz="2800" dirty="0" smtClean="0"/>
              <a:t>が存在</a:t>
            </a:r>
            <a:r>
              <a:rPr lang="ja-JP" altLang="en-US" sz="2800" dirty="0"/>
              <a:t>する</a:t>
            </a:r>
            <a:endParaRPr kumimoji="1" lang="ja-JP" altLang="en-US" sz="2800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819150" y="906259"/>
            <a:ext cx="10859418" cy="1486482"/>
            <a:chOff x="323205" y="1611309"/>
            <a:chExt cx="10859418" cy="1486482"/>
          </a:xfrm>
        </p:grpSpPr>
        <p:sp>
          <p:nvSpPr>
            <p:cNvPr id="5" name="角丸四角形 4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323205" y="1942988"/>
                  <a:ext cx="4573240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05" y="1942988"/>
                  <a:ext cx="4573240" cy="11548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テキスト ボックス 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819150" y="3086426"/>
            <a:ext cx="10933384" cy="1486482"/>
            <a:chOff x="323205" y="1611309"/>
            <a:chExt cx="10933384" cy="1486482"/>
          </a:xfrm>
        </p:grpSpPr>
        <p:sp>
          <p:nvSpPr>
            <p:cNvPr id="30" name="角丸四角形 29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正方形/長方形 30"/>
                <p:cNvSpPr/>
                <p:nvPr/>
              </p:nvSpPr>
              <p:spPr>
                <a:xfrm>
                  <a:off x="5878835" y="1942988"/>
                  <a:ext cx="537775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1" name="正方形/長方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377754" cy="11548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正方形/長方形 31"/>
                <p:cNvSpPr/>
                <p:nvPr/>
              </p:nvSpPr>
              <p:spPr>
                <a:xfrm>
                  <a:off x="323205" y="1942988"/>
                  <a:ext cx="539128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2" name="正方形/長方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05" y="1942988"/>
                  <a:ext cx="5391284" cy="115480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テキスト ボックス 32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819150" y="5266593"/>
            <a:ext cx="10859418" cy="1486482"/>
            <a:chOff x="323205" y="1611309"/>
            <a:chExt cx="10859418" cy="1486482"/>
          </a:xfrm>
        </p:grpSpPr>
        <p:sp>
          <p:nvSpPr>
            <p:cNvPr id="36" name="角丸四角形 35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正方形/長方形 36"/>
                <p:cNvSpPr/>
                <p:nvPr/>
              </p:nvSpPr>
              <p:spPr>
                <a:xfrm>
                  <a:off x="5878835" y="1942988"/>
                  <a:ext cx="493000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7" name="正方形/長方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4930004" cy="115480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正方形/長方形 37"/>
                <p:cNvSpPr/>
                <p:nvPr/>
              </p:nvSpPr>
              <p:spPr>
                <a:xfrm>
                  <a:off x="368208" y="1942988"/>
                  <a:ext cx="4943533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𝜋𝜔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8" name="正方形/長方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08" y="1942988"/>
                  <a:ext cx="4943533" cy="115480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テキスト ボックス 3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6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281367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フーリエ変換とは（音）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970301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横軸が時間の関数を、横軸が周波数の関数に変換する手法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337533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2232380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61614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369038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38489" y="31224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86108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2703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入力音声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287717" y="227035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パワースペクトル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043849" y="586959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0020139" y="5830121"/>
            <a:ext cx="2233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係数番号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965657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左右矢印 30"/>
          <p:cNvSpPr/>
          <p:nvPr/>
        </p:nvSpPr>
        <p:spPr>
          <a:xfrm>
            <a:off x="9352129" y="5171431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>
            <a:off x="10674023" y="5172945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5185378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456717" y="-6946"/>
            <a:ext cx="17352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 smtClean="0"/>
              <a:t>FourierSound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py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5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5217" y="0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2000" dirty="0" smtClean="0"/>
              <a:t>フーリエ変換</a:t>
            </a:r>
            <a:r>
              <a:rPr lang="ja-JP" altLang="en-US" sz="2000" dirty="0" smtClean="0"/>
              <a:t>の導出 </a:t>
            </a:r>
            <a:r>
              <a:rPr lang="en-US" altLang="ja-JP" sz="2000" dirty="0" smtClean="0"/>
              <a:t>– </a:t>
            </a:r>
            <a:r>
              <a:rPr lang="ja-JP" altLang="en-US" sz="2000" dirty="0" smtClean="0"/>
              <a:t>これなら分かる応用数学教室，金谷健一先生著　より</a:t>
            </a:r>
            <a:endParaRPr kumimoji="1" lang="ja-JP" altLang="en-US" sz="105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637925"/>
            <a:ext cx="6632575" cy="62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フーリエ変換の概要</a:t>
            </a:r>
            <a:endParaRPr kumimoji="1" lang="en-US" altLang="ja-JP" dirty="0" smtClean="0"/>
          </a:p>
          <a:p>
            <a:r>
              <a:rPr lang="ja-JP" altLang="en-US" dirty="0" smtClean="0"/>
              <a:t>フーリエ級数展開とフーリエ変換</a:t>
            </a:r>
            <a:endParaRPr lang="en-US" altLang="ja-JP" dirty="0" smtClean="0"/>
          </a:p>
          <a:p>
            <a:r>
              <a:rPr kumimoji="1" lang="ja-JP" altLang="en-US" b="1" dirty="0" smtClean="0">
                <a:solidFill>
                  <a:srgbClr val="FF0000"/>
                </a:solidFill>
              </a:rPr>
              <a:t>離散フーリエ変換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 smtClean="0">
                <a:solidFill>
                  <a:srgbClr val="FF0000"/>
                </a:solidFill>
              </a:rPr>
              <a:t>周波数フィルタ</a:t>
            </a:r>
            <a:r>
              <a:rPr lang="ja-JP" altLang="en-US" b="1" dirty="0">
                <a:solidFill>
                  <a:srgbClr val="FF0000"/>
                </a:solidFill>
              </a:rPr>
              <a:t>リング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33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離散フーリエ変換（</a:t>
            </a:r>
            <a:r>
              <a:rPr kumimoji="1" lang="en-US" altLang="ja-JP" sz="4000" dirty="0" smtClean="0"/>
              <a:t>1D</a:t>
            </a:r>
            <a:r>
              <a:rPr kumimoji="1" lang="ja-JP" altLang="en-US" sz="4000" dirty="0" smtClean="0"/>
              <a:t>）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855686" y="5091277"/>
                <a:ext cx="7456913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は複素数（ただし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は実数列のことが多い）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86" y="5091277"/>
                <a:ext cx="7456913" cy="1354217"/>
              </a:xfrm>
              <a:prstGeom prst="rect">
                <a:avLst/>
              </a:prstGeom>
              <a:blipFill rotWithShape="0">
                <a:blip r:embed="rId3"/>
                <a:stretch>
                  <a:fillRect l="-1062" t="-3604" r="-245" b="-10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641160" y="1137244"/>
            <a:ext cx="10912211" cy="3440048"/>
            <a:chOff x="641160" y="1137244"/>
            <a:chExt cx="10912211" cy="3440048"/>
          </a:xfrm>
        </p:grpSpPr>
        <p:sp>
          <p:nvSpPr>
            <p:cNvPr id="14" name="角丸四角形 13"/>
            <p:cNvSpPr/>
            <p:nvPr/>
          </p:nvSpPr>
          <p:spPr>
            <a:xfrm>
              <a:off x="733795" y="1140739"/>
              <a:ext cx="10819576" cy="133576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正方形/長方形 15"/>
                <p:cNvSpPr/>
                <p:nvPr/>
              </p:nvSpPr>
              <p:spPr>
                <a:xfrm>
                  <a:off x="8297044" y="1149944"/>
                  <a:ext cx="2916696" cy="13042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8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ja-JP" sz="28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8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altLang="ja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6" name="正方形/長方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044" y="1149944"/>
                  <a:ext cx="2916696" cy="13042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1905916" y="1137244"/>
                  <a:ext cx="3438955" cy="13042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8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ja-JP" sz="28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8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altLang="ja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7" name="正方形/長方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916" y="1137244"/>
                  <a:ext cx="3438955" cy="130426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テキスト ボックス 17"/>
            <p:cNvSpPr txBox="1"/>
            <p:nvPr/>
          </p:nvSpPr>
          <p:spPr>
            <a:xfrm>
              <a:off x="848185" y="1520707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923628" y="1520707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5" name="グループ化 234"/>
            <p:cNvGrpSpPr/>
            <p:nvPr/>
          </p:nvGrpSpPr>
          <p:grpSpPr>
            <a:xfrm>
              <a:off x="641160" y="2817885"/>
              <a:ext cx="5080464" cy="1759407"/>
              <a:chOff x="114110" y="2817885"/>
              <a:chExt cx="5080464" cy="1759407"/>
            </a:xfrm>
          </p:grpSpPr>
          <p:grpSp>
            <p:nvGrpSpPr>
              <p:cNvPr id="219" name="グループ化 218"/>
              <p:cNvGrpSpPr/>
              <p:nvPr/>
            </p:nvGrpSpPr>
            <p:grpSpPr>
              <a:xfrm>
                <a:off x="37920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0" name="正方形/長方形 21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1" name="正方形/長方形 22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2" name="正方形/長方形 22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3" name="正方形/長方形 22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4" name="正方形/長方形 223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5" name="正方形/長方形 224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6" name="正方形/長方形 225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7" name="正方形/長方形 226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8" name="正方形/長方形 227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9" name="正方形/長方形 228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0" name="正方形/長方形 229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1" name="正方形/長方形 230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2" name="正方形/長方形 231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3" name="正方形/長方形 232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204" name="グループ化 203"/>
              <p:cNvGrpSpPr/>
              <p:nvPr/>
            </p:nvGrpSpPr>
            <p:grpSpPr>
              <a:xfrm>
                <a:off x="34081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05" name="正方形/長方形 204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6" name="正方形/長方形 205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7" name="正方形/長方形 206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8" name="正方形/長方形 207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9" name="正方形/長方形 208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1" name="正方形/長方形 21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2" name="正方形/長方形 21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3" name="正方形/長方形 21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4" name="正方形/長方形 21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5" name="正方形/長方形 21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6" name="正方形/長方形 21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7" name="正方形/長方形 21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8" name="正方形/長方形 21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" name="グループ化 3"/>
              <p:cNvGrpSpPr/>
              <p:nvPr/>
            </p:nvGrpSpPr>
            <p:grpSpPr>
              <a:xfrm>
                <a:off x="18968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0" name="正方形/長方形 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" name="正方形/長方形 2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" name="正方形/長方形 2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4" name="正方形/長方形 2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5" name="正方形/長方形 2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6" name="正方形/長方形 2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8" name="正方形/長方形 2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cxnSp>
            <p:nvCxnSpPr>
              <p:cNvPr id="31" name="直線矢印コネクタ 30"/>
              <p:cNvCxnSpPr/>
              <p:nvPr/>
            </p:nvCxnSpPr>
            <p:spPr>
              <a:xfrm>
                <a:off x="225425" y="4360774"/>
                <a:ext cx="49307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 flipV="1">
                <a:off x="1898389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1831785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 smtClean="0"/>
                  <a:t>0</a:t>
                </a:r>
                <a:endParaRPr lang="ja-JP" altLang="en-US" sz="1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正方形/長方形 34"/>
                  <p:cNvSpPr/>
                  <p:nvPr/>
                </p:nvSpPr>
                <p:spPr>
                  <a:xfrm>
                    <a:off x="2385344" y="2817885"/>
                    <a:ext cx="491737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/>
                  </a:p>
                </p:txBody>
              </p:sp>
            </mc:Choice>
            <mc:Fallback xmlns="">
              <p:sp>
                <p:nvSpPr>
                  <p:cNvPr id="35" name="正方形/長方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5344" y="2817885"/>
                    <a:ext cx="491737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750" b="-1710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線矢印コネクタ 36"/>
              <p:cNvCxnSpPr/>
              <p:nvPr/>
            </p:nvCxnSpPr>
            <p:spPr>
              <a:xfrm flipV="1">
                <a:off x="3404927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/>
              <p:cNvSpPr txBox="1"/>
              <p:nvPr/>
            </p:nvSpPr>
            <p:spPr>
              <a:xfrm>
                <a:off x="1936560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 smtClean="0"/>
                  <a:t>1</a:t>
                </a:r>
                <a:endParaRPr lang="ja-JP" altLang="en-US" sz="1000" dirty="0"/>
              </a:p>
            </p:txBody>
          </p:sp>
          <p:sp>
            <p:nvSpPr>
              <p:cNvPr id="69" name="テキスト ボックス 68"/>
              <p:cNvSpPr txBox="1"/>
              <p:nvPr/>
            </p:nvSpPr>
            <p:spPr>
              <a:xfrm>
                <a:off x="2038160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/>
                  <a:t>2</a:t>
                </a:r>
                <a:endParaRPr lang="ja-JP" altLang="en-US" sz="1000" dirty="0"/>
              </a:p>
            </p:txBody>
          </p:sp>
          <p:sp>
            <p:nvSpPr>
              <p:cNvPr id="70" name="テキスト ボックス 69"/>
              <p:cNvSpPr txBox="1"/>
              <p:nvPr/>
            </p:nvSpPr>
            <p:spPr>
              <a:xfrm>
                <a:off x="3177985" y="4337421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700" dirty="0" smtClean="0"/>
                  <a:t>N-1</a:t>
                </a:r>
                <a:endParaRPr lang="ja-JP" altLang="en-US" sz="700" dirty="0"/>
              </a:p>
            </p:txBody>
          </p:sp>
          <p:sp>
            <p:nvSpPr>
              <p:cNvPr id="101" name="テキスト ボックス 100"/>
              <p:cNvSpPr txBox="1"/>
              <p:nvPr/>
            </p:nvSpPr>
            <p:spPr>
              <a:xfrm>
                <a:off x="114110" y="375957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…</a:t>
                </a:r>
                <a:endParaRPr lang="ja-JP" altLang="en-US" dirty="0"/>
              </a:p>
            </p:txBody>
          </p:sp>
          <p:sp>
            <p:nvSpPr>
              <p:cNvPr id="102" name="テキスト ボックス 101"/>
              <p:cNvSpPr txBox="1"/>
              <p:nvPr/>
            </p:nvSpPr>
            <p:spPr>
              <a:xfrm>
                <a:off x="4851210" y="375957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…</a:t>
                </a:r>
                <a:endParaRPr lang="ja-JP" altLang="en-US" dirty="0"/>
              </a:p>
            </p:txBody>
          </p:sp>
        </p:grpSp>
        <p:grpSp>
          <p:nvGrpSpPr>
            <p:cNvPr id="124" name="グループ化 123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682066" y="2944885"/>
                  <a:ext cx="707117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2066" y="2944885"/>
                  <a:ext cx="707117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147" name="テキスト ボックス 146"/>
            <p:cNvSpPr txBox="1"/>
            <p:nvPr/>
          </p:nvSpPr>
          <p:spPr>
            <a:xfrm>
              <a:off x="630923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148" name="テキスト ボックス 147"/>
            <p:cNvSpPr txBox="1"/>
            <p:nvPr/>
          </p:nvSpPr>
          <p:spPr>
            <a:xfrm>
              <a:off x="1115428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grpSp>
          <p:nvGrpSpPr>
            <p:cNvPr id="172" name="グループ化 171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正方形/長方形 17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0" name="正方形/長方形 17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87" name="グループ化 186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88" name="正方形/長方形 18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9" name="正方形/長方形 19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0" name="正方形/長方形 19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1" name="正方形/長方形 20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39" name="直線矢印コネクタ 138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63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1486069" y="131252"/>
                <a:ext cx="29166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069" y="131252"/>
                <a:ext cx="2916696" cy="13042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074854" y="5351383"/>
                <a:ext cx="1111714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は定数（直流成分）に対応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-1]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区間において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回振動する正弦波に対応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K=N/2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k=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N-1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k=1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54" y="5351383"/>
                <a:ext cx="11117146" cy="1354217"/>
              </a:xfrm>
              <a:prstGeom prst="rect">
                <a:avLst/>
              </a:prstGeom>
              <a:blipFill rotWithShape="0">
                <a:blip r:embed="rId4"/>
                <a:stretch>
                  <a:fillRect l="-713" t="-3604" b="-94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6" name="グループ化 245"/>
          <p:cNvGrpSpPr/>
          <p:nvPr/>
        </p:nvGrpSpPr>
        <p:grpSpPr>
          <a:xfrm>
            <a:off x="1258383" y="1676401"/>
            <a:ext cx="2727122" cy="1546196"/>
            <a:chOff x="3759200" y="711500"/>
            <a:chExt cx="1988458" cy="154619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947900" y="1077894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" name="正方形/長方形 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31" name="直線矢印コネクタ 30"/>
            <p:cNvCxnSpPr/>
            <p:nvPr/>
          </p:nvCxnSpPr>
          <p:spPr>
            <a:xfrm>
              <a:off x="3759200" y="2025789"/>
              <a:ext cx="19884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949439" y="853722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3882835" y="199608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0</a:t>
              </a:r>
              <a:endParaRPr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3950239" y="711500"/>
                  <a:ext cx="589969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239" y="711500"/>
                  <a:ext cx="58996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/>
            <p:cNvCxnSpPr/>
            <p:nvPr/>
          </p:nvCxnSpPr>
          <p:spPr>
            <a:xfrm flipV="1">
              <a:off x="5455977" y="853722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>
              <a:off x="3987610" y="199608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1</a:t>
              </a:r>
              <a:endParaRPr lang="ja-JP" altLang="en-US" sz="1100" dirty="0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4089210" y="199608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/>
                <a:t>2</a:t>
              </a:r>
              <a:endParaRPr lang="ja-JP" altLang="en-US" sz="1100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5229035" y="2002436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 smtClean="0"/>
                <a:t>N-1</a:t>
              </a:r>
              <a:endParaRPr lang="ja-JP" altLang="en-US" sz="900" dirty="0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1438728" y="-3085691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3" name="正方形/長方形 172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87" name="グループ化 186"/>
          <p:cNvGrpSpPr/>
          <p:nvPr/>
        </p:nvGrpSpPr>
        <p:grpSpPr>
          <a:xfrm>
            <a:off x="13992351" y="-3115188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8" name="正方形/長方形 187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8" name="正方形/長方形 197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47" name="グループ化 246"/>
          <p:cNvGrpSpPr/>
          <p:nvPr/>
        </p:nvGrpSpPr>
        <p:grpSpPr>
          <a:xfrm>
            <a:off x="1199389" y="3454400"/>
            <a:ext cx="2732900" cy="1419196"/>
            <a:chOff x="7964129" y="519185"/>
            <a:chExt cx="1992671" cy="1419196"/>
          </a:xfrm>
        </p:grpSpPr>
        <p:grpSp>
          <p:nvGrpSpPr>
            <p:cNvPr id="124" name="グループ化 123"/>
            <p:cNvGrpSpPr/>
            <p:nvPr/>
          </p:nvGrpSpPr>
          <p:grpSpPr>
            <a:xfrm>
              <a:off x="8168172" y="6604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5344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1676771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0</a:t>
              </a:r>
              <a:endParaRPr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307031" y="519185"/>
                  <a:ext cx="832151" cy="70788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4000" dirty="0"/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031" y="519185"/>
                  <a:ext cx="832151" cy="70788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5344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1676771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1</a:t>
              </a:r>
              <a:endParaRPr lang="ja-JP" altLang="en-US" sz="1100" dirty="0"/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1676771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/>
                <a:t>2</a:t>
              </a:r>
              <a:endParaRPr lang="ja-JP" altLang="en-US" sz="1100" dirty="0"/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1683121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 smtClean="0"/>
                <a:t>N-1</a:t>
              </a:r>
              <a:endParaRPr lang="ja-JP" altLang="en-US" sz="900" dirty="0"/>
            </a:p>
          </p:txBody>
        </p:sp>
        <p:cxnSp>
          <p:nvCxnSpPr>
            <p:cNvPr id="139" name="直線矢印コネクタ 138"/>
            <p:cNvCxnSpPr/>
            <p:nvPr/>
          </p:nvCxnSpPr>
          <p:spPr>
            <a:xfrm>
              <a:off x="7964129" y="1706474"/>
              <a:ext cx="19926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グループ化 348"/>
          <p:cNvGrpSpPr/>
          <p:nvPr/>
        </p:nvGrpSpPr>
        <p:grpSpPr>
          <a:xfrm>
            <a:off x="5308223" y="221490"/>
            <a:ext cx="5494767" cy="4502910"/>
            <a:chOff x="5308223" y="221490"/>
            <a:chExt cx="5494767" cy="54998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正方形/長方形 251"/>
                <p:cNvSpPr/>
                <p:nvPr/>
              </p:nvSpPr>
              <p:spPr>
                <a:xfrm>
                  <a:off x="6273423" y="1394958"/>
                  <a:ext cx="1930978" cy="72622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252" name="正方形/長方形 2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423" y="1394958"/>
                  <a:ext cx="1930978" cy="72622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134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1" name="図 24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3" t="12917" r="11007" b="12464"/>
            <a:stretch/>
          </p:blipFill>
          <p:spPr>
            <a:xfrm>
              <a:off x="8380730" y="1072635"/>
              <a:ext cx="2004060" cy="1380688"/>
            </a:xfrm>
            <a:prstGeom prst="rect">
              <a:avLst/>
            </a:prstGeom>
          </p:spPr>
        </p:pic>
        <p:grpSp>
          <p:nvGrpSpPr>
            <p:cNvPr id="299" name="グループ化 298"/>
            <p:cNvGrpSpPr/>
            <p:nvPr/>
          </p:nvGrpSpPr>
          <p:grpSpPr>
            <a:xfrm>
              <a:off x="8349930" y="1158928"/>
              <a:ext cx="2066187" cy="1192728"/>
              <a:chOff x="7657780" y="3588754"/>
              <a:chExt cx="2066187" cy="1192728"/>
            </a:xfrm>
          </p:grpSpPr>
          <p:sp>
            <p:nvSpPr>
              <p:cNvPr id="258" name="正方形/長方形 257"/>
              <p:cNvSpPr/>
              <p:nvPr/>
            </p:nvSpPr>
            <p:spPr>
              <a:xfrm>
                <a:off x="8100613" y="3588754"/>
                <a:ext cx="147239" cy="5916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7657780" y="4040677"/>
                <a:ext cx="147239" cy="13974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7805391" y="3802626"/>
                <a:ext cx="147239" cy="3777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953002" y="3644547"/>
                <a:ext cx="147239" cy="53587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2" name="正方形/長方形 261"/>
              <p:cNvSpPr/>
              <p:nvPr/>
            </p:nvSpPr>
            <p:spPr>
              <a:xfrm>
                <a:off x="8248224" y="3657566"/>
                <a:ext cx="147239" cy="52285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3" name="正方形/長方形 262"/>
              <p:cNvSpPr/>
              <p:nvPr/>
            </p:nvSpPr>
            <p:spPr>
              <a:xfrm>
                <a:off x="8395835" y="3824944"/>
                <a:ext cx="147239" cy="3554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8543446" y="4053696"/>
                <a:ext cx="147239" cy="12672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 flipV="1">
                <a:off x="8691057" y="4180421"/>
                <a:ext cx="147239" cy="16463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 flipV="1">
                <a:off x="8838668" y="4180420"/>
                <a:ext cx="147239" cy="39524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 flipV="1">
                <a:off x="9576728" y="4180420"/>
                <a:ext cx="147239" cy="142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 flipV="1">
                <a:off x="9429112" y="4180420"/>
                <a:ext cx="147239" cy="36053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 flipV="1">
                <a:off x="9281501" y="4180421"/>
                <a:ext cx="147239" cy="5365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 flipV="1">
                <a:off x="9133890" y="4180420"/>
                <a:ext cx="147239" cy="6010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 flipV="1">
                <a:off x="8986279" y="4180421"/>
                <a:ext cx="147239" cy="55642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250" name="直線矢印コネクタ 249"/>
            <p:cNvCxnSpPr/>
            <p:nvPr/>
          </p:nvCxnSpPr>
          <p:spPr>
            <a:xfrm flipV="1">
              <a:off x="8352041" y="1218441"/>
              <a:ext cx="0" cy="64782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矢印コネクタ 252"/>
            <p:cNvCxnSpPr/>
            <p:nvPr/>
          </p:nvCxnSpPr>
          <p:spPr>
            <a:xfrm flipV="1">
              <a:off x="10418221" y="1263075"/>
              <a:ext cx="0" cy="60318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線矢印コネクタ 256"/>
            <p:cNvCxnSpPr/>
            <p:nvPr/>
          </p:nvCxnSpPr>
          <p:spPr>
            <a:xfrm>
              <a:off x="8070090" y="1750595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6" name="グループ化 345"/>
            <p:cNvGrpSpPr/>
            <p:nvPr/>
          </p:nvGrpSpPr>
          <p:grpSpPr>
            <a:xfrm>
              <a:off x="6311523" y="221490"/>
              <a:ext cx="4491467" cy="877015"/>
              <a:chOff x="5378073" y="221490"/>
              <a:chExt cx="4491467" cy="877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正方形/長方形 276"/>
                  <p:cNvSpPr/>
                  <p:nvPr/>
                </p:nvSpPr>
                <p:spPr>
                  <a:xfrm>
                    <a:off x="5378073" y="271008"/>
                    <a:ext cx="1939249" cy="82749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ja-JP" altLang="en-US" sz="2800" dirty="0"/>
                  </a:p>
                </p:txBody>
              </p:sp>
            </mc:Choice>
            <mc:Fallback xmlns="">
              <p:sp>
                <p:nvSpPr>
                  <p:cNvPr id="277" name="正方形/長方形 2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8073" y="271008"/>
                    <a:ext cx="1939249" cy="82749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8" name="グループ化 277"/>
              <p:cNvGrpSpPr/>
              <p:nvPr/>
            </p:nvGrpSpPr>
            <p:grpSpPr>
              <a:xfrm>
                <a:off x="7136640" y="221490"/>
                <a:ext cx="2732900" cy="647820"/>
                <a:chOff x="7377940" y="2914650"/>
                <a:chExt cx="2732900" cy="829472"/>
              </a:xfrm>
            </p:grpSpPr>
            <p:grpSp>
              <p:nvGrpSpPr>
                <p:cNvPr id="280" name="グループ化 279"/>
                <p:cNvGrpSpPr/>
                <p:nvPr/>
              </p:nvGrpSpPr>
              <p:grpSpPr>
                <a:xfrm>
                  <a:off x="7657780" y="3263002"/>
                  <a:ext cx="2066187" cy="333023"/>
                  <a:chOff x="1344399" y="4662753"/>
                  <a:chExt cx="2573724" cy="333023"/>
                </a:xfrm>
                <a:solidFill>
                  <a:schemeClr val="accent1">
                    <a:lumMod val="75000"/>
                  </a:schemeClr>
                </a:solidFill>
              </p:grpSpPr>
              <p:sp>
                <p:nvSpPr>
                  <p:cNvPr id="285" name="正方形/長方形 284"/>
                  <p:cNvSpPr/>
                  <p:nvPr/>
                </p:nvSpPr>
                <p:spPr>
                  <a:xfrm>
                    <a:off x="189600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6" name="正方形/長方形 285"/>
                  <p:cNvSpPr/>
                  <p:nvPr/>
                </p:nvSpPr>
                <p:spPr>
                  <a:xfrm>
                    <a:off x="1344399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7" name="正方形/長方形 286"/>
                  <p:cNvSpPr/>
                  <p:nvPr/>
                </p:nvSpPr>
                <p:spPr>
                  <a:xfrm>
                    <a:off x="1528269" y="4662753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8" name="正方形/長方形 287"/>
                  <p:cNvSpPr/>
                  <p:nvPr/>
                </p:nvSpPr>
                <p:spPr>
                  <a:xfrm>
                    <a:off x="1712139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9" name="正方形/長方形 288"/>
                  <p:cNvSpPr/>
                  <p:nvPr/>
                </p:nvSpPr>
                <p:spPr>
                  <a:xfrm>
                    <a:off x="207987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0" name="正方形/長方形 289"/>
                  <p:cNvSpPr/>
                  <p:nvPr/>
                </p:nvSpPr>
                <p:spPr>
                  <a:xfrm>
                    <a:off x="226374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1" name="正方形/長方形 290"/>
                  <p:cNvSpPr/>
                  <p:nvPr/>
                </p:nvSpPr>
                <p:spPr>
                  <a:xfrm>
                    <a:off x="2447619" y="4662754"/>
                    <a:ext cx="183407" cy="333022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2" name="正方形/長方形 291"/>
                  <p:cNvSpPr/>
                  <p:nvPr/>
                </p:nvSpPr>
                <p:spPr>
                  <a:xfrm>
                    <a:off x="2631490" y="4662753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3" name="正方形/長方形 292"/>
                  <p:cNvSpPr/>
                  <p:nvPr/>
                </p:nvSpPr>
                <p:spPr>
                  <a:xfrm>
                    <a:off x="2815360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4" name="正方形/長方形 293"/>
                  <p:cNvSpPr/>
                  <p:nvPr/>
                </p:nvSpPr>
                <p:spPr>
                  <a:xfrm>
                    <a:off x="3734716" y="4662758"/>
                    <a:ext cx="183407" cy="333015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5" name="正方形/長方形 294"/>
                  <p:cNvSpPr/>
                  <p:nvPr/>
                </p:nvSpPr>
                <p:spPr>
                  <a:xfrm>
                    <a:off x="3550840" y="4662757"/>
                    <a:ext cx="183407" cy="333014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6" name="正方形/長方形 295"/>
                  <p:cNvSpPr/>
                  <p:nvPr/>
                </p:nvSpPr>
                <p:spPr>
                  <a:xfrm>
                    <a:off x="3366970" y="4662758"/>
                    <a:ext cx="183407" cy="333015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7" name="正方形/長方形 296"/>
                  <p:cNvSpPr/>
                  <p:nvPr/>
                </p:nvSpPr>
                <p:spPr>
                  <a:xfrm>
                    <a:off x="3183100" y="4662757"/>
                    <a:ext cx="183407" cy="333017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8" name="正方形/長方形 297"/>
                  <p:cNvSpPr/>
                  <p:nvPr/>
                </p:nvSpPr>
                <p:spPr>
                  <a:xfrm>
                    <a:off x="2999230" y="4662757"/>
                    <a:ext cx="183407" cy="333017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</p:grpSp>
            <p:cxnSp>
              <p:nvCxnSpPr>
                <p:cNvPr id="281" name="直線矢印コネクタ 280"/>
                <p:cNvCxnSpPr/>
                <p:nvPr/>
              </p:nvCxnSpPr>
              <p:spPr>
                <a:xfrm flipV="1">
                  <a:off x="7659891" y="2914650"/>
                  <a:ext cx="0" cy="82947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線矢印コネクタ 281"/>
                <p:cNvCxnSpPr/>
                <p:nvPr/>
              </p:nvCxnSpPr>
              <p:spPr>
                <a:xfrm flipV="1">
                  <a:off x="9726071" y="2971800"/>
                  <a:ext cx="0" cy="77232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線矢印コネクタ 282"/>
                <p:cNvCxnSpPr/>
                <p:nvPr/>
              </p:nvCxnSpPr>
              <p:spPr>
                <a:xfrm>
                  <a:off x="7377940" y="3596023"/>
                  <a:ext cx="27329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40" name="図 2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15" t="11735" r="10676" b="11836"/>
            <a:stretch/>
          </p:blipFill>
          <p:spPr>
            <a:xfrm>
              <a:off x="8388349" y="2474756"/>
              <a:ext cx="2007395" cy="129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正方形/長方形 299"/>
                <p:cNvSpPr/>
                <p:nvPr/>
              </p:nvSpPr>
              <p:spPr>
                <a:xfrm>
                  <a:off x="6260723" y="2772908"/>
                  <a:ext cx="1939249" cy="72622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300" name="正方形/長方形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723" y="2772908"/>
                  <a:ext cx="1939249" cy="72622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02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2" name="グループ化 301"/>
            <p:cNvGrpSpPr/>
            <p:nvPr/>
          </p:nvGrpSpPr>
          <p:grpSpPr>
            <a:xfrm>
              <a:off x="8349930" y="2591437"/>
              <a:ext cx="2066187" cy="1071562"/>
              <a:chOff x="7657780" y="3643313"/>
              <a:chExt cx="2066187" cy="1071562"/>
            </a:xfrm>
          </p:grpSpPr>
          <p:sp>
            <p:nvSpPr>
              <p:cNvPr id="303" name="正方形/長方形 302"/>
              <p:cNvSpPr/>
              <p:nvPr/>
            </p:nvSpPr>
            <p:spPr>
              <a:xfrm>
                <a:off x="8100613" y="4126706"/>
                <a:ext cx="147239" cy="5371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4" name="正方形/長方形 303"/>
              <p:cNvSpPr/>
              <p:nvPr/>
            </p:nvSpPr>
            <p:spPr>
              <a:xfrm>
                <a:off x="7657780" y="3948113"/>
                <a:ext cx="147239" cy="2323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7805391" y="3645694"/>
                <a:ext cx="147239" cy="53472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7953002" y="3757613"/>
                <a:ext cx="147239" cy="4228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 flipV="1">
                <a:off x="8248224" y="4180421"/>
                <a:ext cx="147239" cy="37491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 flipV="1">
                <a:off x="8395835" y="4180421"/>
                <a:ext cx="147239" cy="53445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9" name="正方形/長方形 308"/>
              <p:cNvSpPr/>
              <p:nvPr/>
            </p:nvSpPr>
            <p:spPr>
              <a:xfrm flipV="1">
                <a:off x="8543446" y="4180422"/>
                <a:ext cx="147239" cy="25108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691057" y="3964781"/>
                <a:ext cx="147239" cy="2156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8838668" y="3643313"/>
                <a:ext cx="147239" cy="5371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 flipV="1">
                <a:off x="9576728" y="4180420"/>
                <a:ext cx="147239" cy="2201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 flipV="1">
                <a:off x="9429112" y="4180419"/>
                <a:ext cx="147239" cy="5225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 flipV="1">
                <a:off x="9281501" y="4180420"/>
                <a:ext cx="147239" cy="39872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133890" y="4119563"/>
                <a:ext cx="147239" cy="6085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8986279" y="3779043"/>
                <a:ext cx="147239" cy="4013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317" name="直線矢印コネクタ 316"/>
            <p:cNvCxnSpPr/>
            <p:nvPr/>
          </p:nvCxnSpPr>
          <p:spPr>
            <a:xfrm flipV="1">
              <a:off x="8352041" y="2596391"/>
              <a:ext cx="0" cy="64782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矢印コネクタ 317"/>
            <p:cNvCxnSpPr/>
            <p:nvPr/>
          </p:nvCxnSpPr>
          <p:spPr>
            <a:xfrm flipV="1">
              <a:off x="10418221" y="2641025"/>
              <a:ext cx="0" cy="60318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矢印コネクタ 318"/>
            <p:cNvCxnSpPr/>
            <p:nvPr/>
          </p:nvCxnSpPr>
          <p:spPr>
            <a:xfrm>
              <a:off x="8070090" y="3128545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正方形/長方形 324"/>
                <p:cNvSpPr/>
                <p:nvPr/>
              </p:nvSpPr>
              <p:spPr>
                <a:xfrm>
                  <a:off x="5308223" y="4713785"/>
                  <a:ext cx="2948243" cy="72622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325" name="正方形/長方形 3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223" y="4713785"/>
                  <a:ext cx="2948243" cy="72622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134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7" name="グループ化 346"/>
            <p:cNvGrpSpPr/>
            <p:nvPr/>
          </p:nvGrpSpPr>
          <p:grpSpPr>
            <a:xfrm flipV="1">
              <a:off x="8349930" y="4371538"/>
              <a:ext cx="2068291" cy="1349812"/>
              <a:chOff x="7416480" y="5477312"/>
              <a:chExt cx="2068291" cy="1380688"/>
            </a:xfrm>
          </p:grpSpPr>
          <p:pic>
            <p:nvPicPr>
              <p:cNvPr id="326" name="図 32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3" t="12917" r="11007" b="12464"/>
              <a:stretch/>
            </p:blipFill>
            <p:spPr>
              <a:xfrm>
                <a:off x="7447280" y="5477312"/>
                <a:ext cx="2004060" cy="1380688"/>
              </a:xfrm>
              <a:prstGeom prst="rect">
                <a:avLst/>
              </a:prstGeom>
            </p:spPr>
          </p:pic>
          <p:grpSp>
            <p:nvGrpSpPr>
              <p:cNvPr id="327" name="グループ化 326"/>
              <p:cNvGrpSpPr/>
              <p:nvPr/>
            </p:nvGrpSpPr>
            <p:grpSpPr>
              <a:xfrm>
                <a:off x="7416480" y="5563605"/>
                <a:ext cx="2066187" cy="1192728"/>
                <a:chOff x="7657780" y="3588754"/>
                <a:chExt cx="2066187" cy="1192728"/>
              </a:xfrm>
            </p:grpSpPr>
            <p:sp>
              <p:nvSpPr>
                <p:cNvPr id="332" name="正方形/長方形 331"/>
                <p:cNvSpPr/>
                <p:nvPr/>
              </p:nvSpPr>
              <p:spPr>
                <a:xfrm>
                  <a:off x="8100613" y="3588754"/>
                  <a:ext cx="147239" cy="59166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3" name="正方形/長方形 332"/>
                <p:cNvSpPr/>
                <p:nvPr/>
              </p:nvSpPr>
              <p:spPr>
                <a:xfrm>
                  <a:off x="7657780" y="4040677"/>
                  <a:ext cx="147239" cy="13974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4" name="正方形/長方形 333"/>
                <p:cNvSpPr/>
                <p:nvPr/>
              </p:nvSpPr>
              <p:spPr>
                <a:xfrm>
                  <a:off x="7805391" y="3802626"/>
                  <a:ext cx="147239" cy="377794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5" name="正方形/長方形 334"/>
                <p:cNvSpPr/>
                <p:nvPr/>
              </p:nvSpPr>
              <p:spPr>
                <a:xfrm>
                  <a:off x="7953002" y="3644547"/>
                  <a:ext cx="147239" cy="53587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6" name="正方形/長方形 335"/>
                <p:cNvSpPr/>
                <p:nvPr/>
              </p:nvSpPr>
              <p:spPr>
                <a:xfrm>
                  <a:off x="8248224" y="3657566"/>
                  <a:ext cx="147239" cy="522855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7" name="正方形/長方形 336"/>
                <p:cNvSpPr/>
                <p:nvPr/>
              </p:nvSpPr>
              <p:spPr>
                <a:xfrm>
                  <a:off x="8395835" y="3824944"/>
                  <a:ext cx="147239" cy="35547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8" name="正方形/長方形 337"/>
                <p:cNvSpPr/>
                <p:nvPr/>
              </p:nvSpPr>
              <p:spPr>
                <a:xfrm>
                  <a:off x="8543446" y="4053696"/>
                  <a:ext cx="147239" cy="12672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9" name="正方形/長方形 338"/>
                <p:cNvSpPr/>
                <p:nvPr/>
              </p:nvSpPr>
              <p:spPr>
                <a:xfrm flipV="1">
                  <a:off x="8691057" y="4180421"/>
                  <a:ext cx="147239" cy="16463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0" name="正方形/長方形 339"/>
                <p:cNvSpPr/>
                <p:nvPr/>
              </p:nvSpPr>
              <p:spPr>
                <a:xfrm flipV="1">
                  <a:off x="8838668" y="4180420"/>
                  <a:ext cx="147239" cy="39524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1" name="正方形/長方形 340"/>
                <p:cNvSpPr/>
                <p:nvPr/>
              </p:nvSpPr>
              <p:spPr>
                <a:xfrm flipV="1">
                  <a:off x="9576728" y="4180420"/>
                  <a:ext cx="147239" cy="14232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2" name="正方形/長方形 341"/>
                <p:cNvSpPr/>
                <p:nvPr/>
              </p:nvSpPr>
              <p:spPr>
                <a:xfrm flipV="1">
                  <a:off x="9429112" y="4180420"/>
                  <a:ext cx="147239" cy="360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3" name="正方形/長方形 342"/>
                <p:cNvSpPr/>
                <p:nvPr/>
              </p:nvSpPr>
              <p:spPr>
                <a:xfrm flipV="1">
                  <a:off x="9281501" y="4180421"/>
                  <a:ext cx="147239" cy="53658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4" name="正方形/長方形 343"/>
                <p:cNvSpPr/>
                <p:nvPr/>
              </p:nvSpPr>
              <p:spPr>
                <a:xfrm flipV="1">
                  <a:off x="9133890" y="4180420"/>
                  <a:ext cx="147239" cy="60106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5" name="正方形/長方形 344"/>
                <p:cNvSpPr/>
                <p:nvPr/>
              </p:nvSpPr>
              <p:spPr>
                <a:xfrm flipV="1">
                  <a:off x="8986279" y="4180421"/>
                  <a:ext cx="147239" cy="55642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</p:grpSp>
          <p:cxnSp>
            <p:nvCxnSpPr>
              <p:cNvPr id="328" name="直線矢印コネクタ 327"/>
              <p:cNvCxnSpPr/>
              <p:nvPr/>
            </p:nvCxnSpPr>
            <p:spPr>
              <a:xfrm flipV="1">
                <a:off x="7418591" y="5986852"/>
                <a:ext cx="0" cy="6478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線矢印コネクタ 328"/>
              <p:cNvCxnSpPr/>
              <p:nvPr/>
            </p:nvCxnSpPr>
            <p:spPr>
              <a:xfrm flipV="1">
                <a:off x="9484771" y="6031486"/>
                <a:ext cx="0" cy="60318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直線矢印コネクタ 329"/>
            <p:cNvCxnSpPr/>
            <p:nvPr/>
          </p:nvCxnSpPr>
          <p:spPr>
            <a:xfrm>
              <a:off x="8070090" y="5069422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テキスト ボックス 347"/>
            <p:cNvSpPr txBox="1"/>
            <p:nvPr/>
          </p:nvSpPr>
          <p:spPr>
            <a:xfrm rot="5400000">
              <a:off x="7473264" y="376140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ja-JP" sz="4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…</a:t>
              </a:r>
            </a:p>
          </p:txBody>
        </p:sp>
      </p:grpSp>
      <p:sp>
        <p:nvSpPr>
          <p:cNvPr id="350" name="正方形/長方形 349"/>
          <p:cNvSpPr/>
          <p:nvPr/>
        </p:nvSpPr>
        <p:spPr>
          <a:xfrm>
            <a:off x="9699010" y="473023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グラフは全て複素数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006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グループ化 54"/>
          <p:cNvGrpSpPr/>
          <p:nvPr/>
        </p:nvGrpSpPr>
        <p:grpSpPr>
          <a:xfrm>
            <a:off x="4169682" y="2800350"/>
            <a:ext cx="3810000" cy="3810000"/>
            <a:chOff x="7372350" y="2988945"/>
            <a:chExt cx="3810000" cy="3810000"/>
          </a:xfrm>
        </p:grpSpPr>
        <p:grpSp>
          <p:nvGrpSpPr>
            <p:cNvPr id="50" name="グループ化 49"/>
            <p:cNvGrpSpPr/>
            <p:nvPr/>
          </p:nvGrpSpPr>
          <p:grpSpPr>
            <a:xfrm>
              <a:off x="7461477" y="3091198"/>
              <a:ext cx="3647935" cy="3657465"/>
              <a:chOff x="7642452" y="3481723"/>
              <a:chExt cx="3647935" cy="3657465"/>
            </a:xfrm>
          </p:grpSpPr>
          <p:pic>
            <p:nvPicPr>
              <p:cNvPr id="18" name="図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図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図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図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" name="図 4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" name="図 4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" name="図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" name="図 4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8" name="図 4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9" name="図 4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51" name="正方形/長方形 50"/>
            <p:cNvSpPr/>
            <p:nvPr/>
          </p:nvSpPr>
          <p:spPr>
            <a:xfrm>
              <a:off x="7372350" y="305752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372350" y="628967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/>
            <p:cNvSpPr/>
            <p:nvPr/>
          </p:nvSpPr>
          <p:spPr>
            <a:xfrm rot="5400000">
              <a:off x="576707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/>
            <p:cNvSpPr/>
            <p:nvPr/>
          </p:nvSpPr>
          <p:spPr>
            <a:xfrm rot="5400000">
              <a:off x="901319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455" y="161358"/>
            <a:ext cx="11473211" cy="733270"/>
          </a:xfrm>
        </p:spPr>
        <p:txBody>
          <a:bodyPr/>
          <a:lstStyle/>
          <a:p>
            <a:r>
              <a:rPr lang="ja-JP" altLang="en-US" dirty="0"/>
              <a:t>離散フーリエ変換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2D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630455" y="826882"/>
            <a:ext cx="10656726" cy="1818469"/>
            <a:chOff x="147642" y="2170151"/>
            <a:chExt cx="10656726" cy="1818469"/>
          </a:xfrm>
        </p:grpSpPr>
        <p:sp>
          <p:nvSpPr>
            <p:cNvPr id="9" name="角丸四角形 8"/>
            <p:cNvSpPr/>
            <p:nvPr/>
          </p:nvSpPr>
          <p:spPr>
            <a:xfrm>
              <a:off x="147642" y="2170151"/>
              <a:ext cx="10656726" cy="1818469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147642" y="2201391"/>
              <a:ext cx="10281049" cy="1644181"/>
              <a:chOff x="147642" y="2201391"/>
              <a:chExt cx="10281049" cy="16441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正方形/長方形 10"/>
                  <p:cNvSpPr/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1" name="正方形/長方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テキスト ボックス 11"/>
              <p:cNvSpPr txBox="1"/>
              <p:nvPr/>
            </p:nvSpPr>
            <p:spPr>
              <a:xfrm>
                <a:off x="255848" y="2264468"/>
                <a:ext cx="2372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フーリエ変換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6196635" y="2201391"/>
                <a:ext cx="268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逆フーリエ変換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正方形/長方形 13"/>
                  <p:cNvSpPr/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𝑢𝑣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</a:rPr>
                                <m:t>𝑊𝐻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𝑥𝑦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38" name="正方形/長方形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642" y="2673520"/>
                    <a:ext cx="4318555" cy="99213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グループ化 3"/>
          <p:cNvGrpSpPr/>
          <p:nvPr/>
        </p:nvGrpSpPr>
        <p:grpSpPr>
          <a:xfrm>
            <a:off x="972459" y="3356118"/>
            <a:ext cx="2761341" cy="2761464"/>
            <a:chOff x="1645559" y="2789516"/>
            <a:chExt cx="3561120" cy="3561278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3973156"/>
              <a:ext cx="1189394" cy="1189394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5161400"/>
              <a:ext cx="1189394" cy="1189394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3973156"/>
              <a:ext cx="1189394" cy="1189394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5161400"/>
              <a:ext cx="1189394" cy="1189394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3973156"/>
              <a:ext cx="1189394" cy="1189394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5161400"/>
              <a:ext cx="1189394" cy="1189394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2789516"/>
              <a:ext cx="1189394" cy="1189394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2789516"/>
              <a:ext cx="1189394" cy="1189394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2789516"/>
              <a:ext cx="1189394" cy="1189394"/>
            </a:xfrm>
            <a:prstGeom prst="rect">
              <a:avLst/>
            </a:prstGeom>
          </p:spPr>
        </p:pic>
      </p:grpSp>
      <p:sp>
        <p:nvSpPr>
          <p:cNvPr id="6" name="左中かっこ 5"/>
          <p:cNvSpPr/>
          <p:nvPr/>
        </p:nvSpPr>
        <p:spPr>
          <a:xfrm>
            <a:off x="812324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左中かっこ 29"/>
          <p:cNvSpPr/>
          <p:nvPr/>
        </p:nvSpPr>
        <p:spPr>
          <a:xfrm rot="5400000">
            <a:off x="2303897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65780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2109549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/>
              <a:t>W</a:t>
            </a:r>
            <a:endParaRPr lang="ja-JP" alt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7827197" y="3978931"/>
                <a:ext cx="3831403" cy="1525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縦横方向に周期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H/W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で繰り返す離散値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を，離散値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に変換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は複素数列（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は画像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実数列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のことが多い）</a:t>
                </a:r>
                <a:r>
                  <a:rPr lang="ja-JP" altLang="en-US" sz="20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ｖ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197" y="3978931"/>
                <a:ext cx="3831403" cy="1525674"/>
              </a:xfrm>
              <a:prstGeom prst="rect">
                <a:avLst/>
              </a:prstGeom>
              <a:blipFill rotWithShape="0">
                <a:blip r:embed="rId6"/>
                <a:stretch>
                  <a:fillRect l="-1749" t="-2800" r="-1431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987187" y="6101446"/>
                <a:ext cx="970970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187" y="6101446"/>
                <a:ext cx="970970" cy="756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左中かっこ 56"/>
          <p:cNvSpPr/>
          <p:nvPr/>
        </p:nvSpPr>
        <p:spPr>
          <a:xfrm rot="5400000">
            <a:off x="6047676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853328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/>
              <a:t>W</a:t>
            </a:r>
            <a:endParaRPr lang="ja-JP" alt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5563145" y="6150114"/>
                <a:ext cx="99854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45" y="6150114"/>
                <a:ext cx="998543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左中かっこ 59"/>
          <p:cNvSpPr/>
          <p:nvPr/>
        </p:nvSpPr>
        <p:spPr>
          <a:xfrm>
            <a:off x="4488974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942430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238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3" y="346761"/>
            <a:ext cx="1364457" cy="136445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96" y="2141817"/>
            <a:ext cx="1371600" cy="136445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1222466" y="2445161"/>
                <a:ext cx="99854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66" y="2445161"/>
                <a:ext cx="99854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169488" y="614502"/>
                <a:ext cx="970970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488" y="614502"/>
                <a:ext cx="970970" cy="756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2415460" y="440572"/>
                <a:ext cx="4330801" cy="113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US" altLang="ja-JP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𝑣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𝐻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𝑢𝑣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460" y="440572"/>
                <a:ext cx="4330801" cy="11311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は定数（直流成分）の係数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は，画像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縦に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回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・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横に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v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回振動する正弦波画像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の係数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U=v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=N/2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N-1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blipFill rotWithShape="0">
                <a:blip r:embed="rId8"/>
                <a:stretch>
                  <a:fillRect l="-1237" t="-1719" r="-761" b="-57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3" descr="C:\MyProgram\ToyCodes\FourieTransform\MapDef\sin_u16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4" descr="C:\MyProgram\ToyCodes\FourieTransform\MapDef\sin_u30_v0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5" descr="C:\MyProgram\ToyCodes\FourieTransform\MapDef\sin_u31_v0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9" descr="C:\MyProgram\ToyCodes\FourieTransform\MapDef\sin_u16_v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0" descr="C:\MyProgram\ToyCodes\FourieTransform\MapDef\sin_u30_v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1" descr="C:\MyProgram\ToyCodes\FourieTransform\MapDef\sin_u31_v1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4186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75" descr="C:\MyProgram\ToyCodes\FourieTransform\MapDef\sin_u16_v2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76" descr="C:\MyProgram\ToyCodes\FourieTransform\MapDef\sin_u30_v2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7" descr="C:\MyProgram\ToyCodes\FourieTransform\MapDef\sin_u31_v2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926022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78" descr="C:\MyProgram\ToyCodes\FourieTransform\MapDef\sin_u0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1" descr="C:\MyProgram\ToyCodes\FourieTransform\MapDef\sin_u16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2" descr="C:\MyProgram\ToyCodes\FourieTransform\MapDef\sin_u30_v16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3" descr="C:\MyProgram\ToyCodes\FourieTransform\MapDef\sin_u31_v16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4" descr="C:\MyProgram\ToyCodes\FourieTransform\MapDef\sin_u0_v3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5" descr="C:\MyProgram\ToyCodes\FourieTransform\MapDef\sin_u1_v30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6" descr="C:\MyProgram\ToyCodes\FourieTransform\MapDef\sin_u2_v30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7" descr="C:\MyProgram\ToyCodes\FourieTransform\MapDef\sin_u16_v30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8" descr="C:\MyProgram\ToyCodes\FourieTransform\MapDef\sin_u30_v30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9" descr="C:\MyProgram\ToyCodes\FourieTransform\MapDef\sin_u31_v30.bmp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6585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0" descr="C:\MyProgram\ToyCodes\FourieTransform\MapDef\sin_u0_v31.bmp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1" descr="C:\MyProgram\ToyCodes\FourieTransform\MapDef\sin_u1_v31.bmp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2" descr="C:\MyProgram\ToyCodes\FourieTransform\MapDef\sin_u2_v31.bmp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3" descr="C:\MyProgram\ToyCodes\FourieTransform\MapDef\sin_u16_v31.bmp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4" descr="C:\MyProgram\ToyCodes\FourieTransform\MapDef\sin_u30_v31.bmp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95" descr="C:\MyProgram\ToyCodes\FourieTransform\MapDef\sin_u31_v31.bmp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i="1" dirty="0" smtClean="0">
                    <a:latin typeface="Cambria Math" panose="02040503050406030204" pitchFamily="18" charset="0"/>
                  </a:rPr>
                  <a:t>W=H = 32</a:t>
                </a:r>
                <a:r>
                  <a:rPr lang="ja-JP" altLang="en-US" sz="2400" b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のときの</a:t>
                </a:r>
                <a:endParaRPr lang="en-US" altLang="ja-JP" sz="24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𝑥𝑢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𝑊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𝑦𝑣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  <a:blipFill rotWithShape="0">
                <a:blip r:embed="rId42"/>
                <a:stretch>
                  <a:fillRect l="-3043" t="-61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/>
          <p:cNvCxnSpPr/>
          <p:nvPr/>
        </p:nvCxnSpPr>
        <p:spPr>
          <a:xfrm>
            <a:off x="7796574" y="5448300"/>
            <a:ext cx="395287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7966664" y="1957614"/>
            <a:ext cx="0" cy="365034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/>
          <p:cNvSpPr/>
          <p:nvPr/>
        </p:nvSpPr>
        <p:spPr>
          <a:xfrm>
            <a:off x="809872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867657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922267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/>
          </a:p>
        </p:txBody>
      </p:sp>
      <p:sp>
        <p:nvSpPr>
          <p:cNvPr id="122" name="正方形/長方形 121"/>
          <p:cNvSpPr/>
          <p:nvPr/>
        </p:nvSpPr>
        <p:spPr>
          <a:xfrm>
            <a:off x="980052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/>
          </a:p>
        </p:txBody>
      </p:sp>
      <p:sp>
        <p:nvSpPr>
          <p:cNvPr id="123" name="正方形/長方形 122"/>
          <p:cNvSpPr/>
          <p:nvPr/>
        </p:nvSpPr>
        <p:spPr>
          <a:xfrm>
            <a:off x="1042917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/>
          </a:p>
        </p:txBody>
      </p:sp>
      <p:sp>
        <p:nvSpPr>
          <p:cNvPr id="124" name="正方形/長方形 123"/>
          <p:cNvSpPr/>
          <p:nvPr/>
        </p:nvSpPr>
        <p:spPr>
          <a:xfrm>
            <a:off x="1097527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/>
          </a:p>
        </p:txBody>
      </p:sp>
      <p:sp>
        <p:nvSpPr>
          <p:cNvPr id="125" name="正方形/長方形 124"/>
          <p:cNvSpPr/>
          <p:nvPr/>
        </p:nvSpPr>
        <p:spPr>
          <a:xfrm>
            <a:off x="7658461" y="497389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dirty="0"/>
          </a:p>
        </p:txBody>
      </p:sp>
      <p:sp>
        <p:nvSpPr>
          <p:cNvPr id="126" name="正方形/長方形 125"/>
          <p:cNvSpPr/>
          <p:nvPr/>
        </p:nvSpPr>
        <p:spPr>
          <a:xfrm>
            <a:off x="7658461" y="447097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/>
          </a:p>
        </p:txBody>
      </p:sp>
      <p:sp>
        <p:nvSpPr>
          <p:cNvPr id="127" name="正方形/長方形 126"/>
          <p:cNvSpPr/>
          <p:nvPr/>
        </p:nvSpPr>
        <p:spPr>
          <a:xfrm>
            <a:off x="7658461" y="396043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/>
          </a:p>
        </p:txBody>
      </p:sp>
      <p:sp>
        <p:nvSpPr>
          <p:cNvPr id="128" name="正方形/長方形 127"/>
          <p:cNvSpPr/>
          <p:nvPr/>
        </p:nvSpPr>
        <p:spPr>
          <a:xfrm>
            <a:off x="7515795" y="333559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/>
          </a:p>
        </p:txBody>
      </p:sp>
      <p:sp>
        <p:nvSpPr>
          <p:cNvPr id="129" name="正方形/長方形 128"/>
          <p:cNvSpPr/>
          <p:nvPr/>
        </p:nvSpPr>
        <p:spPr>
          <a:xfrm>
            <a:off x="7515795" y="272599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/>
          </a:p>
        </p:txBody>
      </p:sp>
      <p:sp>
        <p:nvSpPr>
          <p:cNvPr id="130" name="正方形/長方形 129"/>
          <p:cNvSpPr/>
          <p:nvPr/>
        </p:nvSpPr>
        <p:spPr>
          <a:xfrm>
            <a:off x="7515795" y="222307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正方形/長方形 130"/>
              <p:cNvSpPr/>
              <p:nvPr/>
            </p:nvSpPr>
            <p:spPr>
              <a:xfrm>
                <a:off x="11668267" y="5274520"/>
                <a:ext cx="5237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1" name="正方形/長方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267" y="5274520"/>
                <a:ext cx="523733" cy="584775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7560724" y="1602406"/>
                <a:ext cx="5125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724" y="1602406"/>
                <a:ext cx="512512" cy="584775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テキスト ボックス 132"/>
          <p:cNvSpPr txBox="1"/>
          <p:nvPr/>
        </p:nvSpPr>
        <p:spPr>
          <a:xfrm>
            <a:off x="2644213" y="2562337"/>
            <a:ext cx="256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係数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4" name="直線矢印コネクタ 133"/>
          <p:cNvCxnSpPr/>
          <p:nvPr/>
        </p:nvCxnSpPr>
        <p:spPr>
          <a:xfrm>
            <a:off x="909545" y="3536043"/>
            <a:ext cx="165839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/>
          <p:nvPr/>
        </p:nvCxnSpPr>
        <p:spPr>
          <a:xfrm flipV="1">
            <a:off x="992550" y="1976120"/>
            <a:ext cx="0" cy="166878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2511567" y="3267920"/>
                <a:ext cx="5237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567" y="3267920"/>
                <a:ext cx="523733" cy="584775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563024" y="1729406"/>
                <a:ext cx="5125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4" y="1729406"/>
                <a:ext cx="512512" cy="584775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は上の 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u,v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番目の画像の係数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  <a:blipFill rotWithShape="0">
                <a:blip r:embed="rId47"/>
                <a:stretch>
                  <a:fillRect t="-3175" r="-822" b="-25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/>
              <p:cNvSpPr/>
              <p:nvPr/>
            </p:nvSpPr>
            <p:spPr>
              <a:xfrm>
                <a:off x="7898650" y="6353294"/>
                <a:ext cx="261372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/>
                  <a:t>実際は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は複素数画像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4" name="正方形/長方形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6353294"/>
                <a:ext cx="2613729" cy="381515"/>
              </a:xfrm>
              <a:prstGeom prst="rect">
                <a:avLst/>
              </a:prstGeom>
              <a:blipFill rotWithShape="0">
                <a:blip r:embed="rId48"/>
                <a:stretch>
                  <a:fillRect l="-2103" t="-14286" r="-1636" b="-269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4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58083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離散フーリエ</a:t>
            </a:r>
            <a:r>
              <a:rPr lang="ja-JP" altLang="en-US" dirty="0"/>
              <a:t>変換</a:t>
            </a:r>
            <a:r>
              <a:rPr lang="ja-JP" altLang="en-US" dirty="0" smtClean="0"/>
              <a:t>の計算例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117600"/>
            <a:ext cx="6159500" cy="10922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i="1" dirty="0" smtClean="0"/>
              <a:t>N</a:t>
            </a:r>
            <a:r>
              <a:rPr kumimoji="1" lang="en-US" altLang="ja-JP" dirty="0" smtClean="0"/>
              <a:t> = 8 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と</a:t>
            </a:r>
            <a:r>
              <a:rPr lang="ja-JP" altLang="en-US" dirty="0"/>
              <a:t>き</a:t>
            </a:r>
            <a:r>
              <a:rPr kumimoji="1" lang="en-US" altLang="ja-JP" dirty="0" smtClean="0"/>
              <a:t> </a:t>
            </a:r>
          </a:p>
          <a:p>
            <a:pPr marL="0" indent="0">
              <a:buNone/>
            </a:pPr>
            <a:r>
              <a:rPr lang="ja-JP" altLang="en-US" dirty="0" smtClean="0"/>
              <a:t>入力 </a:t>
            </a:r>
            <a:r>
              <a:rPr lang="en-US" altLang="ja-JP" dirty="0" smtClean="0"/>
              <a:t>: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ja-JP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正方形/長方形 62"/>
          <p:cNvSpPr/>
          <p:nvPr/>
        </p:nvSpPr>
        <p:spPr>
          <a:xfrm>
            <a:off x="9282102" y="1288534"/>
            <a:ext cx="23358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↑複素数</a:t>
            </a:r>
            <a:r>
              <a:rPr lang="ja-JP" altLang="en-US" dirty="0"/>
              <a:t>とかで</a:t>
            </a:r>
            <a:r>
              <a:rPr lang="ja-JP" altLang="en-US" dirty="0" smtClean="0"/>
              <a:t>できて</a:t>
            </a:r>
            <a:endParaRPr lang="en-US" altLang="ja-JP" dirty="0" smtClean="0"/>
          </a:p>
          <a:p>
            <a:r>
              <a:rPr lang="ja-JP" altLang="en-US" dirty="0" smtClean="0"/>
              <a:t>　 ややこしそう</a:t>
            </a:r>
            <a:r>
              <a:rPr lang="ja-JP" altLang="en-US" dirty="0"/>
              <a:t>だ</a:t>
            </a:r>
            <a:r>
              <a:rPr lang="ja-JP" altLang="en-US" dirty="0" smtClean="0"/>
              <a:t>けど</a:t>
            </a:r>
            <a:endParaRPr lang="en-US" altLang="ja-JP" dirty="0" smtClean="0"/>
          </a:p>
          <a:p>
            <a:r>
              <a:rPr lang="ja-JP" altLang="en-US" dirty="0" smtClean="0"/>
              <a:t>    ただ</a:t>
            </a:r>
            <a:r>
              <a:rPr lang="ja-JP" altLang="en-US" dirty="0"/>
              <a:t>の和分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正方形/長方形 65"/>
              <p:cNvSpPr/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6" name="正方形/長方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正方形/長方形 67"/>
              <p:cNvSpPr/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正方形/長方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正方形/長方形 68"/>
          <p:cNvSpPr/>
          <p:nvPr/>
        </p:nvSpPr>
        <p:spPr>
          <a:xfrm rot="5400000">
            <a:off x="4265604" y="5758935"/>
            <a:ext cx="5501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smtClean="0"/>
              <a:t>…</a:t>
            </a:r>
            <a:endParaRPr lang="en-US" altLang="ja-JP" sz="4000" b="1" dirty="0"/>
          </a:p>
        </p:txBody>
      </p:sp>
    </p:spTree>
    <p:extLst>
      <p:ext uri="{BB962C8B-B14F-4D97-AF65-F5344CB8AC3E}">
        <p14:creationId xmlns:p14="http://schemas.microsoft.com/office/powerpoint/2010/main" val="28665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8661400" y="996950"/>
            <a:ext cx="3810000" cy="3810000"/>
            <a:chOff x="7372350" y="2988945"/>
            <a:chExt cx="3810000" cy="3810000"/>
          </a:xfrm>
        </p:grpSpPr>
        <p:grpSp>
          <p:nvGrpSpPr>
            <p:cNvPr id="25" name="グループ化 24"/>
            <p:cNvGrpSpPr/>
            <p:nvPr/>
          </p:nvGrpSpPr>
          <p:grpSpPr>
            <a:xfrm>
              <a:off x="7461477" y="3091198"/>
              <a:ext cx="3647935" cy="3657465"/>
              <a:chOff x="7642452" y="3481723"/>
              <a:chExt cx="3647935" cy="3657465"/>
            </a:xfrm>
          </p:grpSpPr>
          <p:pic>
            <p:nvPicPr>
              <p:cNvPr id="30" name="図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図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" name="図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図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図 3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図 4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図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図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" name="図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" name="図 4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正方形/長方形 25"/>
            <p:cNvSpPr/>
            <p:nvPr/>
          </p:nvSpPr>
          <p:spPr>
            <a:xfrm>
              <a:off x="7372350" y="305752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7372350" y="628967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 rot="5400000">
              <a:off x="576707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/>
            <p:cNvSpPr/>
            <p:nvPr/>
          </p:nvSpPr>
          <p:spPr>
            <a:xfrm rot="5400000">
              <a:off x="901319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66700"/>
            <a:ext cx="11473211" cy="733270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Shift</a:t>
            </a:r>
            <a:r>
              <a:rPr kumimoji="1" lang="ja-JP" altLang="en-US" dirty="0" smtClean="0"/>
              <a:t>の話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599" y="5219700"/>
            <a:ext cx="11518901" cy="146620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フーリエ変換を実装すると，ピークが端に来る変換結果になる</a:t>
            </a:r>
            <a:endParaRPr kumimoji="1" lang="en-US" altLang="ja-JP" sz="2400" dirty="0" smtClean="0"/>
          </a:p>
          <a:p>
            <a:pPr lvl="1"/>
            <a:r>
              <a:rPr lang="ja-JP" altLang="en-US" sz="2000" b="1" dirty="0" smtClean="0">
                <a:solidFill>
                  <a:srgbClr val="00B050"/>
                </a:solidFill>
              </a:rPr>
              <a:t>上図緑四角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これは間違いじゃない 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低周波成分を中心においたほうが分かりやすいので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上図赤四角</a:t>
            </a:r>
            <a:r>
              <a:rPr lang="ja-JP" altLang="en-US" sz="2000" dirty="0" smtClean="0"/>
              <a:t>の位置を出力することが多い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この</a:t>
            </a:r>
            <a:r>
              <a:rPr lang="en-US" altLang="ja-JP" sz="2000" dirty="0" smtClean="0"/>
              <a:t>shift</a:t>
            </a:r>
            <a:r>
              <a:rPr lang="ja-JP" altLang="en-US" sz="2000" dirty="0" smtClean="0"/>
              <a:t>を行なう関数が用意されていることも </a:t>
            </a: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en-US" altLang="ja-JP" sz="2000" dirty="0" err="1" smtClean="0"/>
              <a:t>np.fft.ifftshift</a:t>
            </a:r>
            <a:r>
              <a:rPr lang="en-US" altLang="ja-JP" sz="2000" dirty="0"/>
              <a:t>()</a:t>
            </a:r>
            <a:endParaRPr lang="en-US" altLang="ja-JP" sz="2000" dirty="0" smtClean="0"/>
          </a:p>
          <a:p>
            <a:pPr lvl="1"/>
            <a:endParaRPr kumimoji="1" lang="ja-JP" altLang="en-US" sz="2000" dirty="0"/>
          </a:p>
        </p:txBody>
      </p:sp>
      <p:grpSp>
        <p:nvGrpSpPr>
          <p:cNvPr id="46" name="グループ化 45"/>
          <p:cNvGrpSpPr/>
          <p:nvPr/>
        </p:nvGrpSpPr>
        <p:grpSpPr>
          <a:xfrm>
            <a:off x="5290898" y="1064107"/>
            <a:ext cx="3468020" cy="3224675"/>
            <a:chOff x="5011498" y="810107"/>
            <a:chExt cx="3468020" cy="3224675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5718177" y="1273318"/>
              <a:ext cx="2761341" cy="2761464"/>
              <a:chOff x="1645559" y="2789516"/>
              <a:chExt cx="3561120" cy="3561278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0" name="図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278951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278951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2789516"/>
                <a:ext cx="1189394" cy="1189394"/>
              </a:xfrm>
              <a:prstGeom prst="rect">
                <a:avLst/>
              </a:prstGeom>
            </p:spPr>
          </p:pic>
        </p:grpSp>
        <p:sp>
          <p:nvSpPr>
            <p:cNvPr id="14" name="左中かっこ 13"/>
            <p:cNvSpPr/>
            <p:nvPr/>
          </p:nvSpPr>
          <p:spPr>
            <a:xfrm>
              <a:off x="5558042" y="2199345"/>
              <a:ext cx="140175" cy="901700"/>
            </a:xfrm>
            <a:prstGeom prst="leftBrace">
              <a:avLst>
                <a:gd name="adj1" fmla="val 145933"/>
                <a:gd name="adj2" fmla="val 50000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左中かっこ 14"/>
            <p:cNvSpPr/>
            <p:nvPr/>
          </p:nvSpPr>
          <p:spPr>
            <a:xfrm rot="5400000">
              <a:off x="7049615" y="772861"/>
              <a:ext cx="89141" cy="901700"/>
            </a:xfrm>
            <a:prstGeom prst="leftBrace">
              <a:avLst>
                <a:gd name="adj1" fmla="val 145933"/>
                <a:gd name="adj2" fmla="val 50000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11498" y="2421192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b="1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H</a:t>
              </a:r>
              <a:endParaRPr lang="ja-JP" altLang="en-US" sz="2800" b="1" i="1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855267" y="810107"/>
              <a:ext cx="510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b="1" i="1" dirty="0"/>
                <a:t>W</a:t>
              </a:r>
              <a:endParaRPr lang="ja-JP" altLang="en-US" sz="2800" b="1" i="1" dirty="0"/>
            </a:p>
          </p:txBody>
        </p:sp>
      </p:grpSp>
      <p:grpSp>
        <p:nvGrpSpPr>
          <p:cNvPr id="47" name="グループ化 46"/>
          <p:cNvGrpSpPr/>
          <p:nvPr/>
        </p:nvGrpSpPr>
        <p:grpSpPr>
          <a:xfrm>
            <a:off x="425260" y="1067660"/>
            <a:ext cx="4193465" cy="1490332"/>
            <a:chOff x="114110" y="2771726"/>
            <a:chExt cx="5080464" cy="1805566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9" name="正方形/長方形 88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0" name="正方形/長方形 89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4" name="正方形/長方形 93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5" name="正方形/長方形 94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6" name="正方形/長方形 95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7" name="正方形/長方形 96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8" name="正方形/長方形 97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9" name="正方形/長方形 98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49" name="グループ化 48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5" name="正方形/長方形 7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2" name="正方形/長方形 8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6" name="正方形/長方形 8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0" name="グループ化 49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1" name="正方形/長方形 60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4" name="正方形/長方形 73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51" name="直線矢印コネクタ 5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1831785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1462166" y="2771726"/>
                  <a:ext cx="491738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166" y="2771726"/>
                  <a:ext cx="49173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463" r="-2985" b="-412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線矢印コネクタ 54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19365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0381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177985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1141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48512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</p:grpSp>
      <p:grpSp>
        <p:nvGrpSpPr>
          <p:cNvPr id="158" name="グループ化 157"/>
          <p:cNvGrpSpPr/>
          <p:nvPr/>
        </p:nvGrpSpPr>
        <p:grpSpPr>
          <a:xfrm>
            <a:off x="340232" y="2956837"/>
            <a:ext cx="4282568" cy="1518855"/>
            <a:chOff x="6309232" y="2737170"/>
            <a:chExt cx="5188414" cy="1840122"/>
          </a:xfrm>
        </p:grpSpPr>
        <p:grpSp>
          <p:nvGrpSpPr>
            <p:cNvPr id="103" name="グループ化 102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4" name="正方形/長方形 103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7" name="正方形/長方形 106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1" name="正方形/長方形 110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7" name="正方形/長方形 116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18" name="直線矢印コネクタ 117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テキスト ボックス 118"/>
            <p:cNvSpPr txBox="1"/>
            <p:nvPr/>
          </p:nvSpPr>
          <p:spPr>
            <a:xfrm>
              <a:off x="8103107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正方形/長方形 119"/>
                <p:cNvSpPr/>
                <p:nvPr/>
              </p:nvSpPr>
              <p:spPr>
                <a:xfrm>
                  <a:off x="7366538" y="2737170"/>
                  <a:ext cx="707117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120" name="正方形/長方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538" y="2737170"/>
                  <a:ext cx="707117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5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線矢印コネクタ 120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/>
            <p:cNvSpPr txBox="1"/>
            <p:nvPr/>
          </p:nvSpPr>
          <p:spPr>
            <a:xfrm>
              <a:off x="82078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83094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124" name="テキスト ボックス 123"/>
            <p:cNvSpPr txBox="1"/>
            <p:nvPr/>
          </p:nvSpPr>
          <p:spPr>
            <a:xfrm>
              <a:off x="9449307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630923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115428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grpSp>
          <p:nvGrpSpPr>
            <p:cNvPr id="127" name="グループ化 126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8" name="正方形/長方形 12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42" name="グループ化 141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3" name="正方形/長方形 14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" name="正方形/長方形 14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57" name="直線矢印コネクタ 156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正方形/長方形 158"/>
          <p:cNvSpPr/>
          <p:nvPr/>
        </p:nvSpPr>
        <p:spPr>
          <a:xfrm>
            <a:off x="1851660" y="3238500"/>
            <a:ext cx="1280160" cy="1059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10101262" y="2457450"/>
            <a:ext cx="938213" cy="9477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10550842" y="2907030"/>
            <a:ext cx="938213" cy="94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2480310" y="3238500"/>
            <a:ext cx="1280160" cy="1059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 smtClean="0"/>
              <a:t>周波数フィルタリング（音）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入力信号（音）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周波数係数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成分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を完全にゼロに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819921" y="215554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809617" y="6488668"/>
            <a:ext cx="238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さっき</a:t>
            </a:r>
            <a:r>
              <a:rPr lang="ja-JP" altLang="en-US" b="1" dirty="0"/>
              <a:t>の</a:t>
            </a:r>
            <a:r>
              <a:rPr lang="ja-JP" altLang="en-US" b="1" dirty="0" smtClean="0"/>
              <a:t>スライドです！</a:t>
            </a:r>
            <a:endParaRPr lang="ja-JP" altLang="en-US" b="1" dirty="0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3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23" y="112503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93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04264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5400000">
            <a:off x="195749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828368" y="345044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3896875" y="5503034"/>
            <a:ext cx="438624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45054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66" y="1226415"/>
            <a:ext cx="1676444" cy="167644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04" y="4054740"/>
            <a:ext cx="1317964" cy="1317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337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6323296" y="4033470"/>
            <a:ext cx="1321197" cy="132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8737240" y="4835047"/>
            <a:ext cx="1665962" cy="1667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811542" y="4388776"/>
            <a:ext cx="5966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/>
          </a:p>
        </p:txBody>
      </p:sp>
      <p:sp>
        <p:nvSpPr>
          <p:cNvPr id="26" name="右矢印 25"/>
          <p:cNvSpPr/>
          <p:nvPr/>
        </p:nvSpPr>
        <p:spPr>
          <a:xfrm rot="16200000">
            <a:off x="8772252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5400000">
            <a:off x="9079382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6429904" y="36428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88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図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39" y="1747967"/>
            <a:ext cx="3201286" cy="22509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8289" y="283483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フーリエ変換と</a:t>
            </a:r>
            <a:r>
              <a:rPr lang="ja-JP" altLang="en-US" dirty="0"/>
              <a:t>は（音）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61200" y="1242415"/>
            <a:ext cx="5130800" cy="2897785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フーリエ</a:t>
            </a:r>
            <a:r>
              <a:rPr lang="ja-JP" altLang="en-US" sz="2000" dirty="0" smtClean="0"/>
              <a:t>変換後の関数は元信号に含まれる正弦波の量を示す</a:t>
            </a:r>
            <a:endParaRPr lang="en-US" altLang="ja-JP" sz="2000" dirty="0" smtClean="0"/>
          </a:p>
          <a:p>
            <a:r>
              <a:rPr lang="ja-JP" altLang="en-US" sz="2000" dirty="0" smtClean="0"/>
              <a:t>中央に</a:t>
            </a:r>
            <a:r>
              <a:rPr lang="ja-JP" altLang="en-US" sz="2000" dirty="0"/>
              <a:t>近</a:t>
            </a:r>
            <a:r>
              <a:rPr lang="ja-JP" altLang="en-US" sz="2000" dirty="0" smtClean="0"/>
              <a:t>いほど低周波，外ほどが高周波</a:t>
            </a:r>
            <a:endParaRPr lang="en-US" altLang="ja-JP" sz="2000" dirty="0" smtClean="0"/>
          </a:p>
          <a:p>
            <a:r>
              <a:rPr lang="ja-JP" altLang="en-US" sz="2000" dirty="0" smtClean="0"/>
              <a:t>中央（最も低周波）は，定数項で直流成分と呼ばれる</a:t>
            </a:r>
            <a:endParaRPr lang="en-US" altLang="ja-JP" sz="2000" dirty="0" smtClean="0"/>
          </a:p>
          <a:p>
            <a:pPr lvl="1"/>
            <a:r>
              <a:rPr lang="ja-JP" altLang="en-US" sz="1600" dirty="0" smtClean="0"/>
              <a:t>直流成分があるので正弦波の組み合わせでも平均値が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でない信号を作れる</a:t>
            </a:r>
            <a:endParaRPr lang="en-US" altLang="ja-JP" sz="1600" dirty="0" smtClean="0"/>
          </a:p>
          <a:p>
            <a:endParaRPr lang="en-US" altLang="ja-JP" sz="2000" dirty="0" smtClean="0"/>
          </a:p>
        </p:txBody>
      </p:sp>
      <p:grpSp>
        <p:nvGrpSpPr>
          <p:cNvPr id="7" name="グループ化 6"/>
          <p:cNvGrpSpPr/>
          <p:nvPr/>
        </p:nvGrpSpPr>
        <p:grpSpPr>
          <a:xfrm>
            <a:off x="387350" y="1747229"/>
            <a:ext cx="6448357" cy="2150387"/>
            <a:chOff x="1545502" y="2337533"/>
            <a:chExt cx="10430215" cy="3478250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1545502" y="2337533"/>
              <a:ext cx="4296451" cy="3478250"/>
              <a:chOff x="1545502" y="2337533"/>
              <a:chExt cx="4296451" cy="3478250"/>
            </a:xfrm>
          </p:grpSpPr>
          <p:pic>
            <p:nvPicPr>
              <p:cNvPr id="10" name="図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04" b="4907"/>
              <a:stretch/>
            </p:blipFill>
            <p:spPr>
              <a:xfrm>
                <a:off x="1545502" y="2337533"/>
                <a:ext cx="4296451" cy="3478250"/>
              </a:xfrm>
              <a:prstGeom prst="rect">
                <a:avLst/>
              </a:prstGeom>
            </p:spPr>
          </p:pic>
          <p:cxnSp>
            <p:nvCxnSpPr>
              <p:cNvPr id="23" name="直線矢印コネクタ 22"/>
              <p:cNvCxnSpPr/>
              <p:nvPr/>
            </p:nvCxnSpPr>
            <p:spPr>
              <a:xfrm>
                <a:off x="1572495" y="5627823"/>
                <a:ext cx="4094850" cy="0"/>
              </a:xfrm>
              <a:prstGeom prst="straightConnector1">
                <a:avLst/>
              </a:prstGeom>
              <a:ln w="539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線矢印コネクタ 23"/>
            <p:cNvCxnSpPr/>
            <p:nvPr/>
          </p:nvCxnSpPr>
          <p:spPr>
            <a:xfrm>
              <a:off x="7880866" y="5627823"/>
              <a:ext cx="4094851" cy="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右矢印 11"/>
            <p:cNvSpPr/>
            <p:nvPr/>
          </p:nvSpPr>
          <p:spPr>
            <a:xfrm>
              <a:off x="5714229" y="3616144"/>
              <a:ext cx="1659466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右矢印 12"/>
            <p:cNvSpPr/>
            <p:nvPr/>
          </p:nvSpPr>
          <p:spPr>
            <a:xfrm rot="10800000">
              <a:off x="5714230" y="4124697"/>
              <a:ext cx="1659467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10427606" y="0"/>
            <a:ext cx="1764394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dirty="0" smtClean="0"/>
              <a:t>FourierSound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py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859608" y="162451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係数番号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232172" y="2070100"/>
            <a:ext cx="5205968" cy="4567030"/>
            <a:chOff x="968772" y="2070100"/>
            <a:chExt cx="5205968" cy="456703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066" r="9160" b="9385"/>
            <a:stretch/>
          </p:blipFill>
          <p:spPr>
            <a:xfrm>
              <a:off x="993141" y="5021188"/>
              <a:ext cx="1781116" cy="1384693"/>
            </a:xfrm>
            <a:prstGeom prst="rect">
              <a:avLst/>
            </a:prstGeom>
          </p:spPr>
        </p:pic>
        <p:cxnSp>
          <p:nvCxnSpPr>
            <p:cNvPr id="27" name="直線矢印コネクタ 26"/>
            <p:cNvCxnSpPr/>
            <p:nvPr/>
          </p:nvCxnSpPr>
          <p:spPr>
            <a:xfrm>
              <a:off x="968772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2317625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6111240" y="2070100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カギ線コネクタ 44"/>
            <p:cNvCxnSpPr>
              <a:stCxn id="43" idx="2"/>
              <a:endCxn id="9" idx="0"/>
            </p:cNvCxnSpPr>
            <p:nvPr/>
          </p:nvCxnSpPr>
          <p:spPr>
            <a:xfrm rot="5400000">
              <a:off x="3388701" y="2266899"/>
              <a:ext cx="1249288" cy="42592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グループ化 61"/>
          <p:cNvGrpSpPr/>
          <p:nvPr/>
        </p:nvGrpSpPr>
        <p:grpSpPr>
          <a:xfrm>
            <a:off x="5229876" y="2072006"/>
            <a:ext cx="1955403" cy="4565124"/>
            <a:chOff x="5966476" y="2072006"/>
            <a:chExt cx="1955403" cy="4565124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4" t="9066" r="9124" b="9384"/>
            <a:stretch/>
          </p:blipFill>
          <p:spPr>
            <a:xfrm>
              <a:off x="6010589" y="5021188"/>
              <a:ext cx="1781116" cy="1384692"/>
            </a:xfrm>
            <a:prstGeom prst="rect">
              <a:avLst/>
            </a:prstGeom>
          </p:spPr>
        </p:pic>
        <p:cxnSp>
          <p:nvCxnSpPr>
            <p:cNvPr id="30" name="直線矢印コネクタ 29"/>
            <p:cNvCxnSpPr/>
            <p:nvPr/>
          </p:nvCxnSpPr>
          <p:spPr>
            <a:xfrm>
              <a:off x="596647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/>
            <p:cNvSpPr/>
            <p:nvPr/>
          </p:nvSpPr>
          <p:spPr>
            <a:xfrm>
              <a:off x="733755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57" name="カギ線コネクタ 56"/>
            <p:cNvCxnSpPr>
              <a:endCxn id="22" idx="0"/>
            </p:cNvCxnSpPr>
            <p:nvPr/>
          </p:nvCxnSpPr>
          <p:spPr>
            <a:xfrm rot="16200000" flipH="1">
              <a:off x="6069192" y="4189232"/>
              <a:ext cx="1239763" cy="42414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6443347" y="207200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2724928" y="2070101"/>
            <a:ext cx="2822434" cy="4567029"/>
            <a:chOff x="2724928" y="2070101"/>
            <a:chExt cx="2822434" cy="4567029"/>
          </a:xfrm>
        </p:grpSpPr>
        <p:grpSp>
          <p:nvGrpSpPr>
            <p:cNvPr id="61" name="グループ化 60"/>
            <p:cNvGrpSpPr/>
            <p:nvPr/>
          </p:nvGrpSpPr>
          <p:grpSpPr>
            <a:xfrm>
              <a:off x="2773323" y="2070101"/>
              <a:ext cx="2774039" cy="4567029"/>
              <a:chOff x="3509923" y="2070101"/>
              <a:chExt cx="2774039" cy="4567029"/>
            </a:xfrm>
          </p:grpSpPr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33" t="8736" r="9195" b="9715"/>
              <a:stretch/>
            </p:blipFill>
            <p:spPr>
              <a:xfrm>
                <a:off x="3509923" y="5021188"/>
                <a:ext cx="1781116" cy="1384692"/>
              </a:xfrm>
              <a:prstGeom prst="rect">
                <a:avLst/>
              </a:prstGeom>
            </p:spPr>
          </p:pic>
          <p:sp>
            <p:nvSpPr>
              <p:cNvPr id="32" name="正方形/長方形 31"/>
              <p:cNvSpPr/>
              <p:nvPr/>
            </p:nvSpPr>
            <p:spPr>
              <a:xfrm>
                <a:off x="4794506" y="6329353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時間</a:t>
                </a:r>
                <a:endPara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6220462" y="2070101"/>
                <a:ext cx="63500" cy="17018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2" name="カギ線コネクタ 51"/>
              <p:cNvCxnSpPr>
                <a:stCxn id="51" idx="2"/>
              </p:cNvCxnSpPr>
              <p:nvPr/>
            </p:nvCxnSpPr>
            <p:spPr>
              <a:xfrm rot="5400000">
                <a:off x="4724564" y="3493539"/>
                <a:ext cx="1249287" cy="1806011"/>
              </a:xfrm>
              <a:prstGeom prst="bentConnector3">
                <a:avLst>
                  <a:gd name="adj1" fmla="val 60979"/>
                </a:avLst>
              </a:prstGeom>
              <a:ln w="12700">
                <a:solidFill>
                  <a:srgbClr val="C00000"/>
                </a:solidFill>
                <a:headEnd type="stealt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線矢印コネクタ 27"/>
            <p:cNvCxnSpPr/>
            <p:nvPr/>
          </p:nvCxnSpPr>
          <p:spPr>
            <a:xfrm>
              <a:off x="2724928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/>
          <p:cNvGrpSpPr/>
          <p:nvPr/>
        </p:nvGrpSpPr>
        <p:grpSpPr>
          <a:xfrm>
            <a:off x="6034407" y="2064386"/>
            <a:ext cx="3595622" cy="4572744"/>
            <a:chOff x="6034407" y="2064386"/>
            <a:chExt cx="3595622" cy="4572744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394" r="9406" b="9714"/>
            <a:stretch/>
          </p:blipFill>
          <p:spPr>
            <a:xfrm>
              <a:off x="7760832" y="5028213"/>
              <a:ext cx="1770518" cy="1369647"/>
            </a:xfrm>
            <a:prstGeom prst="rect">
              <a:avLst/>
            </a:prstGeom>
          </p:spPr>
        </p:pic>
        <p:cxnSp>
          <p:nvCxnSpPr>
            <p:cNvPr id="63" name="直線矢印コネクタ 62"/>
            <p:cNvCxnSpPr/>
            <p:nvPr/>
          </p:nvCxnSpPr>
          <p:spPr>
            <a:xfrm>
              <a:off x="767462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904570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5" name="カギ線コネクタ 64"/>
            <p:cNvCxnSpPr>
              <a:stCxn id="66" idx="2"/>
              <a:endCxn id="8" idx="0"/>
            </p:cNvCxnSpPr>
            <p:nvPr/>
          </p:nvCxnSpPr>
          <p:spPr>
            <a:xfrm rot="16200000" flipH="1">
              <a:off x="6725111" y="3107232"/>
              <a:ext cx="1262027" cy="2579934"/>
            </a:xfrm>
            <a:prstGeom prst="bentConnector3">
              <a:avLst>
                <a:gd name="adj1" fmla="val 44717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/>
            <p:cNvSpPr/>
            <p:nvPr/>
          </p:nvSpPr>
          <p:spPr>
            <a:xfrm>
              <a:off x="6034407" y="206438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9690100" y="5511437"/>
            <a:ext cx="2980871" cy="498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下の</a:t>
            </a:r>
            <a:r>
              <a:rPr lang="ja-JP" altLang="en-US" sz="1600" dirty="0"/>
              <a:t>波</a:t>
            </a:r>
            <a:r>
              <a:rPr lang="ja-JP" altLang="en-US" sz="1600" dirty="0" smtClean="0"/>
              <a:t>はイメージ</a:t>
            </a:r>
            <a:endParaRPr lang="en-US" altLang="ja-JP" sz="1600" dirty="0" smtClean="0"/>
          </a:p>
          <a:p>
            <a:pPr marL="0" indent="0">
              <a:buNone/>
            </a:pPr>
            <a:r>
              <a:rPr lang="en-US" altLang="ja-JP" sz="1600" dirty="0"/>
              <a:t>※</a:t>
            </a:r>
            <a:r>
              <a:rPr lang="ja-JP" altLang="en-US" sz="1600" dirty="0" smtClean="0"/>
              <a:t>本来はもっともっと</a:t>
            </a:r>
            <a:r>
              <a:rPr lang="ja-JP" altLang="en-US" sz="1600" dirty="0"/>
              <a:t>細</a:t>
            </a:r>
            <a:r>
              <a:rPr lang="ja-JP" altLang="en-US" sz="1600" dirty="0" smtClean="0"/>
              <a:t>かいです。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280504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1024421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8835453" y="17051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95327" y="1372007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9" y="1420456"/>
            <a:ext cx="1676444" cy="167644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1014544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2828348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4642153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843" y="6027057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3693886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03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正方形/長方形 36"/>
          <p:cNvSpPr/>
          <p:nvPr/>
        </p:nvSpPr>
        <p:spPr>
          <a:xfrm>
            <a:off x="3271955" y="3200807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3167086" y="504230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188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右矢印 43"/>
          <p:cNvSpPr/>
          <p:nvPr/>
        </p:nvSpPr>
        <p:spPr>
          <a:xfrm>
            <a:off x="8835453" y="3432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/>
          <p:cNvSpPr/>
          <p:nvPr/>
        </p:nvSpPr>
        <p:spPr>
          <a:xfrm>
            <a:off x="8835453" y="5210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2289" y="30900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4051" y="53943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054976" y="6337780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10091435" y="633778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6794710" y="6337780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ja-JP" altLang="en-US" sz="1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670028" y="4741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8670028" y="29124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8670028" y="1185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3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まとめ：離散フーリエ変換と周波数フィルタ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" y="2259942"/>
            <a:ext cx="5867877" cy="1861422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7017659" y="2324100"/>
            <a:ext cx="3676130" cy="1695450"/>
            <a:chOff x="7855859" y="2563456"/>
            <a:chExt cx="3634919" cy="1676444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859" y="2563456"/>
              <a:ext cx="1676444" cy="1676444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8893" y="2563456"/>
              <a:ext cx="1661885" cy="16618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正方形/長方形 8"/>
          <p:cNvSpPr/>
          <p:nvPr/>
        </p:nvSpPr>
        <p:spPr>
          <a:xfrm>
            <a:off x="565903" y="1644134"/>
            <a:ext cx="9701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離散フーリエ変換（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）の実装方法を解説した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65903" y="4501634"/>
            <a:ext cx="1044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周波数空間でマスクを掛ける周波数フィルタを紹介した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703784" y="5247105"/>
            <a:ext cx="4573066" cy="1437789"/>
            <a:chOff x="1332434" y="5515429"/>
            <a:chExt cx="5416176" cy="1702866"/>
          </a:xfrm>
        </p:grpSpPr>
        <p:grpSp>
          <p:nvGrpSpPr>
            <p:cNvPr id="18" name="グループ化 17"/>
            <p:cNvGrpSpPr/>
            <p:nvPr/>
          </p:nvGrpSpPr>
          <p:grpSpPr>
            <a:xfrm>
              <a:off x="5082809" y="5515429"/>
              <a:ext cx="1665801" cy="1661885"/>
              <a:chOff x="6835409" y="4639129"/>
              <a:chExt cx="1665801" cy="1661885"/>
            </a:xfrm>
          </p:grpSpPr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409" y="4639129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9325" y="4639129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7" name="グループ化 16"/>
            <p:cNvGrpSpPr/>
            <p:nvPr/>
          </p:nvGrpSpPr>
          <p:grpSpPr>
            <a:xfrm>
              <a:off x="3224947" y="5515429"/>
              <a:ext cx="1668215" cy="1661885"/>
              <a:chOff x="3209579" y="5536875"/>
              <a:chExt cx="1668215" cy="1661885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5909" y="5536875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図 14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9579" y="5536875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9" name="グループ化 18"/>
            <p:cNvGrpSpPr/>
            <p:nvPr/>
          </p:nvGrpSpPr>
          <p:grpSpPr>
            <a:xfrm>
              <a:off x="1332434" y="5515429"/>
              <a:ext cx="1702866" cy="1702866"/>
              <a:chOff x="6818834" y="983440"/>
              <a:chExt cx="1702866" cy="1702866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409" y="1024421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6818834" y="983440"/>
                <a:ext cx="1702866" cy="17028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1590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83483"/>
            <a:ext cx="10679230" cy="733270"/>
          </a:xfrm>
        </p:spPr>
        <p:txBody>
          <a:bodyPr>
            <a:noAutofit/>
          </a:bodyPr>
          <a:lstStyle/>
          <a:p>
            <a:r>
              <a:rPr kumimoji="1" lang="ja-JP" altLang="en-US" sz="4000" dirty="0" smtClean="0"/>
              <a:t>畳み込み</a:t>
            </a:r>
            <a:r>
              <a:rPr lang="ja-JP" altLang="en-US" sz="4000" dirty="0" smtClean="0"/>
              <a:t>積分と</a:t>
            </a:r>
            <a:r>
              <a:rPr kumimoji="1" lang="ja-JP" altLang="en-US" sz="4000" dirty="0" smtClean="0"/>
              <a:t>フーリエ変換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62079"/>
            <a:ext cx="10602228" cy="5296829"/>
          </a:xfrm>
        </p:spPr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1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537029" y="3585028"/>
            <a:ext cx="9260114" cy="725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7028" y="1582057"/>
            <a:ext cx="9505873" cy="11756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関数の直行性（補足資料）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63670" y="1598795"/>
                <a:ext cx="9613850" cy="1209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上の関数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は，以下を満たすとき直行するという．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17100">
                  <a:spcBef>
                    <a:spcPts val="1200"/>
                  </a:spcBef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70" y="1598795"/>
                <a:ext cx="9613850" cy="1209305"/>
              </a:xfrm>
              <a:prstGeom prst="rect">
                <a:avLst/>
              </a:prstGeom>
              <a:blipFill rotWithShape="0">
                <a:blip r:embed="rId2"/>
                <a:stretch>
                  <a:fillRect l="-760" t="-30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63669" y="3674051"/>
                <a:ext cx="9262501" cy="3183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区間上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で，関数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func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fun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は，互いに直行する．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17100"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証明例）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fun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について、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17100">
                  <a:spcBef>
                    <a:spcPts val="1200"/>
                  </a:spcBef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func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𝑙𝑥</m:t>
                            </m:r>
                          </m:e>
                        </m:func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 smtClean="0">
                    <a:latin typeface="メイリオ" panose="020B0604030504040204" pitchFamily="50" charset="-128"/>
                  </a:rPr>
                  <a:t> </a:t>
                </a:r>
              </a:p>
              <a:p>
                <a:pPr marL="1710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　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17100">
                  <a:spcBef>
                    <a:spcPts val="1200"/>
                  </a:spcBef>
                </a:pP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9" y="3674051"/>
                <a:ext cx="9262501" cy="3183949"/>
              </a:xfrm>
              <a:prstGeom prst="rect">
                <a:avLst/>
              </a:prstGeom>
              <a:blipFill rotWithShape="0"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36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直行関数展開（補足資料）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12579"/>
                <a:ext cx="5648633" cy="477023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sz="2400" dirty="0" smtClean="0"/>
                  <a:t>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400" dirty="0" smtClean="0"/>
                  <a:t>を区間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ja-JP" altLang="en-US" sz="2400" dirty="0" smtClean="0"/>
                  <a:t>上の直行関数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ja-JP" altLang="en-US" sz="2400" i="1" smtClean="0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sz="2400" i="1" dirty="0" smtClean="0">
                        <a:latin typeface="Cambria Math" panose="02040503050406030204" pitchFamily="18" charset="0"/>
                      </a:rPr>
                      <m:t>より</m:t>
                    </m:r>
                  </m:oMath>
                </a14:m>
                <a:r>
                  <a:rPr lang="ja-JP" altLang="en-US" sz="2400" dirty="0" smtClean="0"/>
                  <a:t>線形結合近似するとき</a:t>
                </a:r>
                <a:r>
                  <a:rPr lang="en-US" altLang="ja-JP" sz="2400" dirty="0" smtClean="0"/>
                  <a:t>,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sz="2400" dirty="0"/>
                  <a:t>各係数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400" dirty="0"/>
                  <a:t>は以下の通り与えられる</a:t>
                </a:r>
                <a:r>
                  <a:rPr lang="en-US" altLang="ja-JP" sz="2400" dirty="0"/>
                  <a:t>,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ja-JP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ja-JP" altLang="en-US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12579"/>
                <a:ext cx="5648633" cy="4770233"/>
              </a:xfrm>
              <a:blipFill rotWithShape="0">
                <a:blip r:embed="rId2"/>
                <a:stretch>
                  <a:fillRect l="-1618" t="-255" r="-15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200" y="3628586"/>
            <a:ext cx="5638334" cy="166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62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89044" y="1558562"/>
            <a:ext cx="5563402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音の実時間フーリエ変換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6265495" y="4386686"/>
            <a:ext cx="5157374" cy="89255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Spector Analyzer </a:t>
            </a: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by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Hidetomo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Kataoka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@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立命館大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2" y="770815"/>
            <a:ext cx="5157374" cy="537820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189044" y="2865978"/>
            <a:ext cx="4488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依存するが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のフーリエ変換は高速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なので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解析可能</a:t>
            </a:r>
          </a:p>
        </p:txBody>
      </p:sp>
    </p:spTree>
    <p:extLst>
      <p:ext uri="{BB962C8B-B14F-4D97-AF65-F5344CB8AC3E}">
        <p14:creationId xmlns:p14="http://schemas.microsoft.com/office/powerpoint/2010/main" val="9751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 </a:t>
            </a:r>
            <a:r>
              <a:rPr lang="ja-JP" altLang="en-US" dirty="0"/>
              <a:t>（</a:t>
            </a:r>
            <a:r>
              <a:rPr lang="ja-JP" altLang="en-US" dirty="0" smtClean="0"/>
              <a:t>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80"/>
            <a:ext cx="11473211" cy="552543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横軸が時間</a:t>
            </a:r>
            <a:r>
              <a:rPr lang="en-US" altLang="ja-JP" dirty="0"/>
              <a:t>/</a:t>
            </a:r>
            <a:r>
              <a:rPr kumimoji="1" lang="ja-JP" altLang="en-US" dirty="0" smtClean="0"/>
              <a:t>空間の関数</a:t>
            </a:r>
            <a:r>
              <a:rPr lang="ja-JP" altLang="en-US" dirty="0" smtClean="0"/>
              <a:t>を</a:t>
            </a:r>
            <a:r>
              <a:rPr lang="ja-JP" altLang="en-US" dirty="0"/>
              <a:t>、横軸</a:t>
            </a:r>
            <a:r>
              <a:rPr kumimoji="1" lang="ja-JP" altLang="en-US" dirty="0" smtClean="0"/>
              <a:t>が周波数の関数に変換する手法</a:t>
            </a:r>
            <a:endParaRPr kumimoji="1"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96" y="2424222"/>
            <a:ext cx="3110023" cy="31100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71" y="2435097"/>
            <a:ext cx="3099149" cy="3099149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4971525" y="33538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 rot="10800000">
            <a:off x="4971526" y="3845511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785596" y="286018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631707" y="433755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293801" y="5534245"/>
            <a:ext cx="2864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(2D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空間に画素が並ぶ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759232" y="5534245"/>
            <a:ext cx="42851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数画像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画素は特定周波数の大きさを示す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530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 </a:t>
            </a:r>
            <a:r>
              <a:rPr lang="ja-JP" altLang="en-US" dirty="0"/>
              <a:t>（</a:t>
            </a:r>
            <a:r>
              <a:rPr lang="ja-JP" altLang="en-US" dirty="0" smtClean="0"/>
              <a:t>画像）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479943" y="1398741"/>
            <a:ext cx="7052248" cy="2756990"/>
            <a:chOff x="-725388" y="1492408"/>
            <a:chExt cx="8846367" cy="3458379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600" y="1492408"/>
              <a:ext cx="3458379" cy="3458379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388" y="1494721"/>
              <a:ext cx="3454762" cy="3454763"/>
            </a:xfrm>
            <a:prstGeom prst="rect">
              <a:avLst/>
            </a:prstGeom>
          </p:spPr>
        </p:pic>
        <p:sp>
          <p:nvSpPr>
            <p:cNvPr id="7" name="右矢印 6"/>
            <p:cNvSpPr/>
            <p:nvPr/>
          </p:nvSpPr>
          <p:spPr>
            <a:xfrm>
              <a:off x="2941890" y="3061071"/>
              <a:ext cx="1629675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889545" y="2256557"/>
              <a:ext cx="1518566" cy="887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4555272"/>
            <a:ext cx="4832906" cy="2150328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フーリエ</a:t>
            </a:r>
            <a:r>
              <a:rPr lang="ja-JP" altLang="en-US" sz="2000" dirty="0" smtClean="0"/>
              <a:t>変換後の画像の画素は元信号に含まれる正弦波の量を示す</a:t>
            </a:r>
            <a:endParaRPr lang="en-US" altLang="ja-JP" sz="2000" dirty="0" smtClean="0"/>
          </a:p>
          <a:p>
            <a:r>
              <a:rPr lang="ja-JP" altLang="en-US" sz="2000" dirty="0" smtClean="0"/>
              <a:t>中央</a:t>
            </a:r>
            <a:r>
              <a:rPr lang="ja-JP" altLang="en-US" sz="2000" dirty="0"/>
              <a:t>付近</a:t>
            </a:r>
            <a:r>
              <a:rPr lang="ja-JP" altLang="en-US" sz="2000" dirty="0" smtClean="0"/>
              <a:t>が低周波，外側が高周波</a:t>
            </a:r>
            <a:endParaRPr lang="en-US" altLang="ja-JP" sz="2000" dirty="0" smtClean="0"/>
          </a:p>
          <a:p>
            <a:r>
              <a:rPr lang="ja-JP" altLang="en-US" sz="2000" dirty="0" smtClean="0"/>
              <a:t>中央画素は，定数項（直流成分）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/>
          </a:p>
        </p:txBody>
      </p:sp>
      <p:pic>
        <p:nvPicPr>
          <p:cNvPr id="212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正方形/長方形 212"/>
          <p:cNvSpPr/>
          <p:nvPr/>
        </p:nvSpPr>
        <p:spPr>
          <a:xfrm>
            <a:off x="6104485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6271172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6437860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2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307063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正方形/長方形 221"/>
          <p:cNvSpPr/>
          <p:nvPr/>
        </p:nvSpPr>
        <p:spPr>
          <a:xfrm>
            <a:off x="6104485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6104485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4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3071329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3071329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正方形/長方形 227"/>
          <p:cNvSpPr/>
          <p:nvPr/>
        </p:nvSpPr>
        <p:spPr>
          <a:xfrm>
            <a:off x="6271172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6437860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6271172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6437860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2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132" y="278991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4" y="278991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正方形/長方形 233"/>
          <p:cNvSpPr/>
          <p:nvPr/>
        </p:nvSpPr>
        <p:spPr>
          <a:xfrm>
            <a:off x="6282285" y="1524085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6456116" y="1524085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9362379" y="5561649"/>
            <a:ext cx="28296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この</a:t>
            </a:r>
            <a:r>
              <a:rPr lang="ja-JP" altLang="en-US" dirty="0"/>
              <a:t>図</a:t>
            </a:r>
            <a:r>
              <a:rPr lang="ja-JP" altLang="en-US" dirty="0" smtClean="0"/>
              <a:t>は</a:t>
            </a:r>
            <a:r>
              <a:rPr lang="ja-JP" altLang="en-US" dirty="0"/>
              <a:t>イメージ</a:t>
            </a:r>
            <a:r>
              <a:rPr lang="ja-JP" altLang="en-US" dirty="0" smtClean="0"/>
              <a:t>です</a:t>
            </a:r>
            <a:endParaRPr lang="en-US" altLang="ja-JP" dirty="0" smtClean="0"/>
          </a:p>
          <a:p>
            <a:r>
              <a:rPr lang="ja-JP" altLang="en-US" dirty="0"/>
              <a:t>本来</a:t>
            </a:r>
            <a:r>
              <a:rPr lang="ja-JP" altLang="en-US" dirty="0" smtClean="0"/>
              <a:t>は現画像と同サイズで</a:t>
            </a:r>
            <a:endParaRPr lang="en-US" altLang="ja-JP" dirty="0" smtClean="0"/>
          </a:p>
          <a:p>
            <a:r>
              <a:rPr lang="ja-JP" altLang="en-US" dirty="0" smtClean="0"/>
              <a:t>もっと細かいです</a:t>
            </a:r>
            <a:endParaRPr lang="ja-JP" altLang="en-US" dirty="0"/>
          </a:p>
        </p:txBody>
      </p:sp>
      <p:sp>
        <p:nvSpPr>
          <p:cNvPr id="237" name="正方形/長方形 236"/>
          <p:cNvSpPr/>
          <p:nvPr/>
        </p:nvSpPr>
        <p:spPr>
          <a:xfrm>
            <a:off x="477877" y="6190734"/>
            <a:ext cx="7372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ja-JP" altLang="en-US" sz="2800" b="1" dirty="0" smtClean="0">
                <a:solidFill>
                  <a:srgbClr val="C00000"/>
                </a:solidFill>
              </a:rPr>
              <a:t>任意</a:t>
            </a:r>
            <a:r>
              <a:rPr lang="ja-JP" altLang="en-US" sz="2800" b="1" dirty="0">
                <a:solidFill>
                  <a:srgbClr val="C00000"/>
                </a:solidFill>
              </a:rPr>
              <a:t>の画像はし</a:t>
            </a:r>
            <a:r>
              <a:rPr lang="ja-JP" altLang="en-US" sz="2800" b="1" dirty="0" smtClean="0">
                <a:solidFill>
                  <a:srgbClr val="C00000"/>
                </a:solidFill>
              </a:rPr>
              <a:t>ましま画像の和で</a:t>
            </a:r>
            <a:r>
              <a:rPr lang="ja-JP" altLang="en-US" sz="2800" b="1" dirty="0">
                <a:solidFill>
                  <a:srgbClr val="C00000"/>
                </a:solidFill>
              </a:rPr>
              <a:t>表現できる</a:t>
            </a:r>
            <a:endParaRPr lang="en-US" altLang="ja-JP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1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6963" y="283483"/>
            <a:ext cx="7012005" cy="73327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フーリエ変換とは （画像）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03542" y="123249"/>
            <a:ext cx="3348904" cy="1053738"/>
          </a:xfrm>
          <a:solidFill>
            <a:schemeClr val="accent4"/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FourierPaint.py</a:t>
            </a:r>
          </a:p>
          <a:p>
            <a:pPr marL="0" indent="0">
              <a:buNone/>
            </a:pPr>
            <a:r>
              <a:rPr lang="en-US" altLang="ja-JP" dirty="0"/>
              <a:t>FourierImg.py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29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6963" y="283483"/>
            <a:ext cx="7012005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余談 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ノイズ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199" y="1262079"/>
            <a:ext cx="9753601" cy="1434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ノイズ（雑音）には，それが含む周波数の分布に応じて特定の名前が付いたものがある</a:t>
            </a:r>
            <a:endParaRPr kumimoji="1"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2" y="3001108"/>
            <a:ext cx="3704493" cy="277836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3009900"/>
            <a:ext cx="3692769" cy="27695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5" y="3018691"/>
            <a:ext cx="3681047" cy="276078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5017" y="5753072"/>
            <a:ext cx="3352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ホワイトノイズ 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スペクトルが一様に分布   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633012" y="5753072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ブラウンノイズ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1/f</a:t>
            </a:r>
            <a:r>
              <a:rPr lang="en-US" altLang="ja-JP" sz="2000" baseline="30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2426" y="5753072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ピンクノイズ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1/f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4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7379</TotalTime>
  <Words>1792</Words>
  <Application>Microsoft Office PowerPoint</Application>
  <PresentationFormat>ワイド画面</PresentationFormat>
  <Paragraphs>569</Paragraphs>
  <Slides>44</Slides>
  <Notes>20</Notes>
  <HiddenSlides>3</HiddenSlides>
  <MMClips>3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52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デジタルメディア処理2</vt:lpstr>
      <vt:lpstr>Contents</vt:lpstr>
      <vt:lpstr>フーリエ変換とは（音）</vt:lpstr>
      <vt:lpstr>フーリエ変換とは（音）</vt:lpstr>
      <vt:lpstr>音の実時間フーリエ変換</vt:lpstr>
      <vt:lpstr>フーリエ変換とは （画像）</vt:lpstr>
      <vt:lpstr>フーリエ変換とは （画像）</vt:lpstr>
      <vt:lpstr>フーリエ変換とは （画像）</vt:lpstr>
      <vt:lpstr>余談 (ノイズ)</vt:lpstr>
      <vt:lpstr>周波数フィルタリング（音）</vt:lpstr>
      <vt:lpstr>周波数フィルタリング（音）</vt:lpstr>
      <vt:lpstr>周波数フィルタリング（画像）</vt:lpstr>
      <vt:lpstr>周波数フィルタリング（画像）</vt:lpstr>
      <vt:lpstr>まとめ：音・画像のフーリエ変換の概要</vt:lpstr>
      <vt:lpstr>Contents</vt:lpstr>
      <vt:lpstr>オイラーの式</vt:lpstr>
      <vt:lpstr>PowerPoint プレゼンテーション</vt:lpstr>
      <vt:lpstr>フーリエ級数</vt:lpstr>
      <vt:lpstr>フーリエ級数</vt:lpstr>
      <vt:lpstr>フーリエ級数</vt:lpstr>
      <vt:lpstr>フーリエ級数(複素数表記)</vt:lpstr>
      <vt:lpstr>フーリエ級数(複素数表記)</vt:lpstr>
      <vt:lpstr>フーリエ級数(複素数表記)</vt:lpstr>
      <vt:lpstr>フーリエ級数(複素数表記)</vt:lpstr>
      <vt:lpstr>まとめ: フーリエ級数展開</vt:lpstr>
      <vt:lpstr>PowerPoint プレゼンテーション</vt:lpstr>
      <vt:lpstr>PowerPoint プレゼンテーション</vt:lpstr>
      <vt:lpstr>フーリエ変換とは</vt:lpstr>
      <vt:lpstr>フーリエ変換には，少し異なる複数の定義が存在する</vt:lpstr>
      <vt:lpstr>フーリエ変換の導出 – これなら分かる応用数学教室，金谷健一先生著　より</vt:lpstr>
      <vt:lpstr>Contents</vt:lpstr>
      <vt:lpstr>離散フーリエ変換（1D）</vt:lpstr>
      <vt:lpstr>PowerPoint プレゼンテーション</vt:lpstr>
      <vt:lpstr>離散フーリエ変換（2D）</vt:lpstr>
      <vt:lpstr>PowerPoint プレゼンテーション</vt:lpstr>
      <vt:lpstr>離散フーリエ変換の計算例</vt:lpstr>
      <vt:lpstr>Shiftの話</vt:lpstr>
      <vt:lpstr>周波数フィルタリング（音）</vt:lpstr>
      <vt:lpstr>周波数フィルタリング（画像）</vt:lpstr>
      <vt:lpstr>周波数フィルタリング（画像）</vt:lpstr>
      <vt:lpstr>まとめ：離散フーリエ変換と周波数フィルタ</vt:lpstr>
      <vt:lpstr>畳み込み積分とフーリエ変換</vt:lpstr>
      <vt:lpstr>関数の直行性（補足資料）</vt:lpstr>
      <vt:lpstr>直行関数展開（補足資料）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233</cp:revision>
  <dcterms:created xsi:type="dcterms:W3CDTF">2017-01-19T02:23:36Z</dcterms:created>
  <dcterms:modified xsi:type="dcterms:W3CDTF">2017-05-06T12:15:47Z</dcterms:modified>
</cp:coreProperties>
</file>